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59"/>
  </p:notesMasterIdLst>
  <p:sldIdLst>
    <p:sldId id="266" r:id="rId2"/>
    <p:sldId id="328" r:id="rId3"/>
    <p:sldId id="265" r:id="rId4"/>
    <p:sldId id="329" r:id="rId5"/>
    <p:sldId id="326" r:id="rId6"/>
    <p:sldId id="327" r:id="rId7"/>
    <p:sldId id="273" r:id="rId8"/>
    <p:sldId id="270" r:id="rId9"/>
    <p:sldId id="275" r:id="rId10"/>
    <p:sldId id="276" r:id="rId11"/>
    <p:sldId id="278" r:id="rId12"/>
    <p:sldId id="279" r:id="rId13"/>
    <p:sldId id="277" r:id="rId14"/>
    <p:sldId id="271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9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91A09-FBFA-4A6B-861E-DFFA01F303D5}" type="datetimeFigureOut">
              <a:rPr lang="en-IN" smtClean="0"/>
              <a:t>15-01-2021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4A630-213B-4C45-99DC-08E550612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Welcome to the applied machine</a:t>
            </a:r>
            <a:r>
              <a:rPr lang="en-IN" baseline="0" dirty="0" smtClean="0"/>
              <a:t> learning course.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8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1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74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0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8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3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1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418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32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00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3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42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83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510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844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205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44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786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11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570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78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48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45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7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380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9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23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Welcome to the applied machine</a:t>
            </a:r>
            <a:r>
              <a:rPr lang="en-IN" baseline="0" dirty="0" smtClean="0"/>
              <a:t> learning course.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13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31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33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02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4A630-213B-4C45-99DC-08E550612A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20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jpe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jpe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53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56.png"/><Relationship Id="rId9" Type="http://schemas.openxmlformats.org/officeDocument/2006/relationships/image" Target="../media/image74.png"/><Relationship Id="rId1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53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56.png"/><Relationship Id="rId9" Type="http://schemas.openxmlformats.org/officeDocument/2006/relationships/image" Target="../media/image74.png"/><Relationship Id="rId1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>Applied Machine Learning</a:t>
            </a:r>
            <a:br>
              <a:rPr lang="en-US" altLang="en-US" dirty="0" smtClean="0"/>
            </a:br>
            <a:r>
              <a:rPr lang="en-US" altLang="en-US" dirty="0" smtClean="0"/>
              <a:t>SS/SE ZG568</a:t>
            </a:r>
            <a:br>
              <a:rPr lang="en-US" alt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Approach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Automatically </a:t>
            </a:r>
            <a:r>
              <a:rPr lang="en-US" dirty="0"/>
              <a:t>learns </a:t>
            </a:r>
            <a:r>
              <a:rPr lang="en-US" dirty="0" smtClean="0"/>
              <a:t>phrases that are </a:t>
            </a:r>
            <a:r>
              <a:rPr lang="en-US" dirty="0"/>
              <a:t>good predictors of spam by detecting unusually frequent patterns of words in </a:t>
            </a:r>
            <a:r>
              <a:rPr lang="en-US" dirty="0" smtClean="0"/>
              <a:t>spams compared to “</a:t>
            </a:r>
            <a:r>
              <a:rPr lang="en-US" dirty="0" err="1" smtClean="0"/>
              <a:t>ham”s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600"/>
            <a:ext cx="5174731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209800"/>
            <a:ext cx="5977720" cy="27432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5562600"/>
            <a:ext cx="9448800" cy="685800"/>
          </a:xfrm>
        </p:spPr>
        <p:txBody>
          <a:bodyPr>
            <a:noAutofit/>
          </a:bodyPr>
          <a:lstStyle/>
          <a:p>
            <a:r>
              <a:rPr lang="en-US" dirty="0"/>
              <a:t>The program is much shorter, easier to maintain, and most likely more </a:t>
            </a:r>
            <a:r>
              <a:rPr lang="en-US" dirty="0" smtClean="0"/>
              <a:t>accurate.</a:t>
            </a:r>
          </a:p>
        </p:txBody>
      </p:sp>
    </p:spTree>
    <p:extLst>
      <p:ext uri="{BB962C8B-B14F-4D97-AF65-F5344CB8AC3E}">
        <p14:creationId xmlns:p14="http://schemas.microsoft.com/office/powerpoint/2010/main" val="17190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Classic example of ML Task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 is very hard to say what makes a </a:t>
            </a:r>
            <a:r>
              <a:rPr lang="en-US" dirty="0" smtClean="0"/>
              <a:t>“2”</a:t>
            </a:r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33600" y="1981200"/>
            <a:ext cx="7013121" cy="4267200"/>
            <a:chOff x="1597479" y="1630200"/>
            <a:chExt cx="7317921" cy="4999200"/>
          </a:xfrm>
        </p:grpSpPr>
        <p:sp>
          <p:nvSpPr>
            <p:cNvPr id="9" name="Google Shape;372;p57"/>
            <p:cNvSpPr/>
            <p:nvPr/>
          </p:nvSpPr>
          <p:spPr>
            <a:xfrm>
              <a:off x="1811100" y="1630200"/>
              <a:ext cx="7104300" cy="49992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373;p57"/>
            <p:cNvSpPr/>
            <p:nvPr/>
          </p:nvSpPr>
          <p:spPr>
            <a:xfrm>
              <a:off x="1597479" y="2634552"/>
              <a:ext cx="5219700" cy="827404"/>
            </a:xfrm>
            <a:custGeom>
              <a:avLst/>
              <a:gdLst/>
              <a:ahLst/>
              <a:cxnLst/>
              <a:rect l="l" t="t" r="r" b="b"/>
              <a:pathLst>
                <a:path w="5219700" h="827404" extrusionOk="0">
                  <a:moveTo>
                    <a:pt x="0" y="0"/>
                  </a:moveTo>
                  <a:lnTo>
                    <a:pt x="5219702" y="0"/>
                  </a:lnTo>
                  <a:lnTo>
                    <a:pt x="5219702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374;p57"/>
            <p:cNvSpPr/>
            <p:nvPr/>
          </p:nvSpPr>
          <p:spPr>
            <a:xfrm>
              <a:off x="7536317" y="2634552"/>
              <a:ext cx="720725" cy="827404"/>
            </a:xfrm>
            <a:custGeom>
              <a:avLst/>
              <a:gdLst/>
              <a:ahLst/>
              <a:cxnLst/>
              <a:rect l="l" t="t" r="r" b="b"/>
              <a:pathLst>
                <a:path w="720725" h="827404" extrusionOk="0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375;p57"/>
            <p:cNvSpPr/>
            <p:nvPr/>
          </p:nvSpPr>
          <p:spPr>
            <a:xfrm>
              <a:off x="3145292" y="4907852"/>
              <a:ext cx="1368425" cy="827404"/>
            </a:xfrm>
            <a:custGeom>
              <a:avLst/>
              <a:gdLst/>
              <a:ahLst/>
              <a:cxnLst/>
              <a:rect l="l" t="t" r="r" b="b"/>
              <a:pathLst>
                <a:path w="1368425" h="827404" extrusionOk="0">
                  <a:moveTo>
                    <a:pt x="0" y="0"/>
                  </a:moveTo>
                  <a:lnTo>
                    <a:pt x="1368430" y="0"/>
                  </a:lnTo>
                  <a:lnTo>
                    <a:pt x="136843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376;p57"/>
            <p:cNvSpPr/>
            <p:nvPr/>
          </p:nvSpPr>
          <p:spPr>
            <a:xfrm>
              <a:off x="1632404" y="3826764"/>
              <a:ext cx="720725" cy="827404"/>
            </a:xfrm>
            <a:custGeom>
              <a:avLst/>
              <a:gdLst/>
              <a:ahLst/>
              <a:cxnLst/>
              <a:rect l="l" t="t" r="r" b="b"/>
              <a:pathLst>
                <a:path w="720725" h="827404" extrusionOk="0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8534400" y="2133600"/>
            <a:ext cx="1447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58400" y="17526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Actually a “3” not a “2”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524000" y="2667000"/>
            <a:ext cx="533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600" y="228600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All “2”s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524000" y="3733800"/>
            <a:ext cx="609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600200" y="4800600"/>
            <a:ext cx="1981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43000" y="3352800"/>
            <a:ext cx="61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“3”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4495800"/>
            <a:ext cx="61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“7”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More ML Usage Scenarios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IN" dirty="0" smtClean="0"/>
              <a:t>Recognizing Patterns in images, text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Facial identities or facial expressions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Handwritten or spoken words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Medical images</a:t>
            </a:r>
          </a:p>
          <a:p>
            <a:pPr marL="457200" lvl="1" indent="0">
              <a:buNone/>
            </a:pP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 smtClean="0"/>
              <a:t>Recognizing Anomalies in structured dataset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Unusual 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credit card 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transactions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Unusual 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patterns of sensor readings in a nuclear power 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plant</a:t>
            </a:r>
          </a:p>
          <a:p>
            <a:pPr marL="457200" lvl="1" indent="0">
              <a:buNone/>
            </a:pPr>
            <a:endParaRPr lang="en-IN" dirty="0" smtClean="0"/>
          </a:p>
          <a:p>
            <a:r>
              <a:rPr lang="en-IN" dirty="0" smtClean="0"/>
              <a:t>Prediction from time series data</a:t>
            </a:r>
          </a:p>
          <a:p>
            <a:pPr lvl="1"/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Future stock prices or currency exchange rates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Generating new Patterns</a:t>
            </a:r>
          </a:p>
          <a:p>
            <a:pPr lvl="1"/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Generating 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images or motion sequences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Tasks </a:t>
            </a:r>
            <a:r>
              <a:rPr lang="en-US" dirty="0"/>
              <a:t>that are best solved by using a learning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1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Helps Human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/>
          <a:lstStyle/>
          <a:p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Applying ML techniques </a:t>
            </a:r>
            <a:r>
              <a:rPr lang="en-US" dirty="0"/>
              <a:t>to dig into large amounts of data can help discover </a:t>
            </a:r>
            <a:r>
              <a:rPr lang="en-US" dirty="0" smtClean="0"/>
              <a:t>patterns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dirty="0" smtClean="0"/>
              <a:t>Sometimes </a:t>
            </a:r>
            <a:r>
              <a:rPr lang="en-US" dirty="0" smtClean="0"/>
              <a:t>reveals </a:t>
            </a:r>
            <a:r>
              <a:rPr lang="en-US" dirty="0"/>
              <a:t>unsuspected </a:t>
            </a:r>
            <a:r>
              <a:rPr lang="en-US" dirty="0" smtClean="0"/>
              <a:t>correlations / </a:t>
            </a:r>
            <a:r>
              <a:rPr lang="en-US" dirty="0"/>
              <a:t>new </a:t>
            </a:r>
            <a:r>
              <a:rPr lang="en-US" dirty="0" smtClean="0"/>
              <a:t>trends leading to better understanding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514600"/>
            <a:ext cx="57013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to Use Machine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Problems for which existing solutions require a lot of hand-tuning or long lists of </a:t>
            </a:r>
            <a:r>
              <a:rPr lang="en-US" dirty="0" smtClean="0"/>
              <a:t>rules</a:t>
            </a:r>
            <a:endParaRPr lang="en-US" dirty="0"/>
          </a:p>
          <a:p>
            <a:r>
              <a:rPr lang="en-US" dirty="0" smtClean="0"/>
              <a:t>Complex </a:t>
            </a:r>
            <a:r>
              <a:rPr lang="en-US" dirty="0"/>
              <a:t>problems for which there is no good solution at all using a traditional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Human rationale cannot be codified</a:t>
            </a:r>
          </a:p>
          <a:p>
            <a:r>
              <a:rPr lang="en-US" dirty="0" smtClean="0"/>
              <a:t>Changing environments </a:t>
            </a:r>
          </a:p>
          <a:p>
            <a:r>
              <a:rPr lang="en-US" dirty="0" smtClean="0"/>
              <a:t>Get </a:t>
            </a:r>
            <a:r>
              <a:rPr lang="en-US" dirty="0"/>
              <a:t>insights about complex problems and large amounts of </a:t>
            </a:r>
            <a:r>
              <a:rPr lang="en-US" dirty="0" smtClean="0"/>
              <a:t>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ML Usage Scenarios</a:t>
            </a:r>
            <a:endParaRPr lang="en-IN" dirty="0"/>
          </a:p>
        </p:txBody>
      </p:sp>
      <p:grpSp>
        <p:nvGrpSpPr>
          <p:cNvPr id="9" name="Group 8"/>
          <p:cNvGrpSpPr/>
          <p:nvPr/>
        </p:nvGrpSpPr>
        <p:grpSpPr>
          <a:xfrm>
            <a:off x="914400" y="3657600"/>
            <a:ext cx="10363200" cy="2427085"/>
            <a:chOff x="457200" y="3287915"/>
            <a:chExt cx="8374722" cy="1671346"/>
          </a:xfrm>
        </p:grpSpPr>
        <p:sp>
          <p:nvSpPr>
            <p:cNvPr id="5" name="Google Shape;361;p56"/>
            <p:cNvSpPr/>
            <p:nvPr/>
          </p:nvSpPr>
          <p:spPr>
            <a:xfrm>
              <a:off x="457200" y="3291624"/>
              <a:ext cx="2082482" cy="166763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362;p56"/>
            <p:cNvSpPr/>
            <p:nvPr/>
          </p:nvSpPr>
          <p:spPr>
            <a:xfrm>
              <a:off x="2702204" y="3291624"/>
              <a:ext cx="2001164" cy="166763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63;p56"/>
            <p:cNvSpPr/>
            <p:nvPr/>
          </p:nvSpPr>
          <p:spPr>
            <a:xfrm>
              <a:off x="4865890" y="3287915"/>
              <a:ext cx="1973478" cy="167134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364;p56"/>
            <p:cNvSpPr/>
            <p:nvPr/>
          </p:nvSpPr>
          <p:spPr>
            <a:xfrm>
              <a:off x="7001891" y="3291624"/>
              <a:ext cx="1830031" cy="1667637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5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Where does ML fit in?</a:t>
            </a:r>
            <a:endParaRPr lang="en-IN" dirty="0"/>
          </a:p>
        </p:txBody>
      </p:sp>
      <p:pic>
        <p:nvPicPr>
          <p:cNvPr id="5" name="Google Shape;1479;p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4000" y="1143000"/>
            <a:ext cx="8697335" cy="536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3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Types of Applications</a:t>
            </a:r>
          </a:p>
          <a:p>
            <a:r>
              <a:rPr lang="en-IN" dirty="0" smtClean="0"/>
              <a:t>Application Domains</a:t>
            </a:r>
          </a:p>
          <a:p>
            <a:r>
              <a:rPr lang="en-IN" dirty="0" smtClean="0"/>
              <a:t>State of the Art Applications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Two Classes of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36575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Assign/Predict an </a:t>
            </a: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object/event </a:t>
            </a: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to an element of a given set</a:t>
            </a:r>
          </a:p>
          <a:p>
            <a:pPr lvl="1">
              <a:spcBef>
                <a:spcPts val="1000"/>
              </a:spcBef>
            </a:pP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If set of integers, then it is a </a:t>
            </a:r>
            <a:r>
              <a:rPr lang="en-US" b="1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classification</a:t>
            </a: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problem</a:t>
            </a:r>
          </a:p>
          <a:p>
            <a:pPr lvl="1">
              <a:spcBef>
                <a:spcPts val="1000"/>
              </a:spcBef>
            </a:pP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If set of reals, then it is a </a:t>
            </a:r>
            <a:r>
              <a:rPr lang="en-US" b="1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regression</a:t>
            </a: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problem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Predict a sequence of steps to achieve a goal</a:t>
            </a:r>
          </a:p>
          <a:p>
            <a:pPr lvl="1">
              <a:lnSpc>
                <a:spcPct val="150000"/>
              </a:lnSpc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Application Domains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Autofit/>
          </a:bodyPr>
          <a:lstStyle/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Internet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Computational biology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Finance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E-commerce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Space exploration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Robotics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Information extraction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Social networks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Software engineering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System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management</a:t>
            </a:r>
          </a:p>
          <a:p>
            <a:pPr marL="355600" indent="-342900"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Creative Arts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142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Content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24685"/>
              </p:ext>
            </p:extLst>
          </p:nvPr>
        </p:nvGraphicFramePr>
        <p:xfrm>
          <a:off x="1219200" y="1066800"/>
          <a:ext cx="9067799" cy="564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8490"/>
                <a:gridCol w="4771477"/>
                <a:gridCol w="3347832"/>
              </a:tblGrid>
              <a:tr h="996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No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Title of the Module</a:t>
                      </a:r>
                      <a:endParaRPr lang="en-IN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References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4724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M1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Introduction to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u="none" strike="noStrike" dirty="0">
                          <a:effectLst/>
                        </a:rPr>
                        <a:t>What and Why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u="none" strike="noStrike" dirty="0">
                          <a:effectLst/>
                        </a:rPr>
                        <a:t>Applications of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u="none" strike="noStrike" dirty="0">
                          <a:effectLst/>
                        </a:rPr>
                        <a:t>Types of Machine Learning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u="none" strike="noStrike" dirty="0">
                          <a:effectLst/>
                        </a:rPr>
                        <a:t>Challenges in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T1: Chapter 1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R2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>
                    <a:solidFill>
                      <a:srgbClr val="FFFF00"/>
                    </a:solidFill>
                  </a:tcPr>
                </a:tc>
              </a:tr>
              <a:tr h="393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M2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Big Picture: End-to-end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2.1. Framing the ML Problem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2.2. Data Types, Pre-processing, Visualization and Analysis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2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708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M3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Big Picture: End-to-end Machine </a:t>
                      </a:r>
                      <a:r>
                        <a:rPr lang="en-IN" sz="1400" b="1" dirty="0" smtClean="0">
                          <a:effectLst/>
                        </a:rPr>
                        <a:t>Learning</a:t>
                      </a:r>
                    </a:p>
                    <a:p>
                      <a:pPr marL="285750" marR="60325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 smtClean="0">
                          <a:effectLst/>
                        </a:rPr>
                        <a:t>Model </a:t>
                      </a:r>
                      <a:r>
                        <a:rPr lang="en-IN" sz="1400" dirty="0">
                          <a:effectLst/>
                        </a:rPr>
                        <a:t>Selection and Training</a:t>
                      </a:r>
                    </a:p>
                    <a:p>
                      <a:pPr marL="285750" marR="60325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 smtClean="0">
                          <a:effectLst/>
                        </a:rPr>
                        <a:t>Evaluation</a:t>
                      </a:r>
                    </a:p>
                    <a:p>
                      <a:pPr marL="285750" marR="60325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 smtClean="0">
                          <a:effectLst/>
                        </a:rPr>
                        <a:t>Machine </a:t>
                      </a:r>
                      <a:r>
                        <a:rPr lang="en-IN" sz="1400" dirty="0">
                          <a:effectLst/>
                        </a:rPr>
                        <a:t>Learning Pipeline</a:t>
                      </a:r>
                    </a:p>
                    <a:p>
                      <a:pPr marL="300355" marR="60325" indent="-30035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T1: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T2: Chapter 2-3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93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M4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Linear Prediction Models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Linear Regression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Gradient Descent and Variants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Regularization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</a:rPr>
                        <a:t>Bias Vs. Variance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4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Appendix D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93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M5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Classification Models I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dirty="0">
                          <a:effectLst/>
                        </a:rPr>
                        <a:t>Logistic Regression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dirty="0">
                          <a:effectLst/>
                        </a:rPr>
                        <a:t>Support Vector Machines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dirty="0">
                          <a:effectLst/>
                        </a:rPr>
                        <a:t>Naïve Bayes</a:t>
                      </a:r>
                    </a:p>
                    <a:p>
                      <a:pPr marL="742950" marR="60325" lvl="1" indent="-28575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400" dirty="0">
                          <a:effectLst/>
                        </a:rPr>
                        <a:t>Comparative Analysis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T1: Chapter 4, 5</a:t>
                      </a:r>
                    </a:p>
                    <a:p>
                      <a:pPr marL="17145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-3313430" algn="l"/>
                        </a:tabLst>
                      </a:pPr>
                      <a:r>
                        <a:rPr lang="en-IN" sz="1600" dirty="0">
                          <a:effectLst/>
                        </a:rPr>
                        <a:t>T2: Chapter 5, Section 3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4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Medical Diagnosis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Credit card applications or transactions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Fraud detection in e-commerce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Worm detection in network packets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Spam filtering in email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Recommended articles in a newspaper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Recommended books, movies, music, or jokes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Financial investments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DNA sequences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Spoken words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Handwritten letters</a:t>
            </a:r>
          </a:p>
          <a:p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Astronomical images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Assign object/event to one of a given finite set of categories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Example: Planning, Control, Problem Solving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Playing checkers, chess, or backgammon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Balancing a pole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Driving a car or a jeep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Flying a plane, helicopter, or rocket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an elevator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 character in a video game</a:t>
            </a: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Controlling a mobile </a:t>
            </a:r>
            <a:r>
              <a:rPr lang="en-US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robot</a:t>
            </a:r>
            <a:endParaRPr lang="en-US" dirty="0"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Performing </a:t>
            </a:r>
            <a:r>
              <a:rPr lang="en-US" sz="24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actions in an environment in order to achieve a </a:t>
            </a:r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goal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in Headlines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66800" y="1142996"/>
            <a:ext cx="8610475" cy="5257804"/>
            <a:chOff x="304800" y="1066796"/>
            <a:chExt cx="8610475" cy="5257804"/>
          </a:xfrm>
        </p:grpSpPr>
        <p:sp>
          <p:nvSpPr>
            <p:cNvPr id="5" name="Google Shape;489;p70"/>
            <p:cNvSpPr/>
            <p:nvPr/>
          </p:nvSpPr>
          <p:spPr>
            <a:xfrm>
              <a:off x="381002" y="1186404"/>
              <a:ext cx="3657600" cy="2196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490;p70"/>
            <p:cNvSpPr/>
            <p:nvPr/>
          </p:nvSpPr>
          <p:spPr>
            <a:xfrm>
              <a:off x="3352800" y="1066796"/>
              <a:ext cx="822300" cy="4032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491;p70"/>
            <p:cNvSpPr/>
            <p:nvPr/>
          </p:nvSpPr>
          <p:spPr>
            <a:xfrm>
              <a:off x="4669226" y="1109331"/>
              <a:ext cx="3111300" cy="4131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492;p70"/>
            <p:cNvSpPr/>
            <p:nvPr/>
          </p:nvSpPr>
          <p:spPr>
            <a:xfrm>
              <a:off x="4648200" y="1626344"/>
              <a:ext cx="3267600" cy="5961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493;p70"/>
            <p:cNvSpPr/>
            <p:nvPr/>
          </p:nvSpPr>
          <p:spPr>
            <a:xfrm>
              <a:off x="4649777" y="2353706"/>
              <a:ext cx="4085700" cy="9681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494;p70"/>
            <p:cNvSpPr/>
            <p:nvPr/>
          </p:nvSpPr>
          <p:spPr>
            <a:xfrm>
              <a:off x="304800" y="3657605"/>
              <a:ext cx="4114800" cy="12528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495;p70"/>
            <p:cNvSpPr/>
            <p:nvPr/>
          </p:nvSpPr>
          <p:spPr>
            <a:xfrm>
              <a:off x="471683" y="5040672"/>
              <a:ext cx="3147000" cy="125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96;p70"/>
            <p:cNvSpPr/>
            <p:nvPr/>
          </p:nvSpPr>
          <p:spPr>
            <a:xfrm>
              <a:off x="4658575" y="3657600"/>
              <a:ext cx="4256700" cy="26670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18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Breakthrough in Automatic Speech Recognition</a:t>
            </a:r>
            <a:endParaRPr lang="en-IN" dirty="0"/>
          </a:p>
        </p:txBody>
      </p:sp>
      <p:sp>
        <p:nvSpPr>
          <p:cNvPr id="5" name="Google Shape;598;p75"/>
          <p:cNvSpPr/>
          <p:nvPr/>
        </p:nvSpPr>
        <p:spPr>
          <a:xfrm>
            <a:off x="838200" y="1219200"/>
            <a:ext cx="8953500" cy="186632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01;p75"/>
          <p:cNvSpPr/>
          <p:nvPr/>
        </p:nvSpPr>
        <p:spPr>
          <a:xfrm>
            <a:off x="889000" y="3733388"/>
            <a:ext cx="3917746" cy="286853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02;p75"/>
          <p:cNvSpPr txBox="1"/>
          <p:nvPr/>
        </p:nvSpPr>
        <p:spPr>
          <a:xfrm>
            <a:off x="914400" y="3315300"/>
            <a:ext cx="8902800" cy="18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ML used to predict of phone states from the sound spectrogram                              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670300" indent="4445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Deep learning has state-of-the-art results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40906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graphicFrame>
        <p:nvGraphicFramePr>
          <p:cNvPr id="9" name="Google Shape;603;p75"/>
          <p:cNvGraphicFramePr/>
          <p:nvPr>
            <p:extLst>
              <p:ext uri="{D42A27DB-BD31-4B8C-83A1-F6EECF244321}">
                <p14:modId xmlns:p14="http://schemas.microsoft.com/office/powerpoint/2010/main" val="2661536608"/>
              </p:ext>
            </p:extLst>
          </p:nvPr>
        </p:nvGraphicFramePr>
        <p:xfrm>
          <a:off x="4978100" y="4121100"/>
          <a:ext cx="4774575" cy="832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7500"/>
                <a:gridCol w="519425"/>
                <a:gridCol w="508000"/>
                <a:gridCol w="509275"/>
                <a:gridCol w="520075"/>
                <a:gridCol w="509275"/>
                <a:gridCol w="541025"/>
              </a:tblGrid>
              <a:tr h="461800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# Hidden Layers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2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4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8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12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Word Error Rate %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16.0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12.8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11.4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10.9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11.0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rebuchet MS" panose="020B0603020202020204"/>
                          <a:ea typeface="Trebuchet MS" panose="020B0603020202020204"/>
                          <a:cs typeface="Trebuchet MS" panose="020B0603020202020204"/>
                          <a:sym typeface="Trebuchet MS" panose="020B0603020202020204"/>
                        </a:rPr>
                        <a:t>11.1</a:t>
                      </a:r>
                      <a:endParaRPr sz="1400" u="none" strike="noStrike" cap="none">
                        <a:latin typeface="Trebuchet MS" panose="020B0603020202020204"/>
                        <a:ea typeface="Trebuchet MS" panose="020B0603020202020204"/>
                        <a:cs typeface="Trebuchet MS" panose="020B0603020202020204"/>
                        <a:sym typeface="Trebuchet MS" panose="020B0603020202020204"/>
                      </a:endParaRPr>
                    </a:p>
                  </a:txBody>
                  <a:tcPr marL="0" marR="0" marT="330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0" name="Google Shape;604;p75"/>
          <p:cNvSpPr txBox="1"/>
          <p:nvPr/>
        </p:nvSpPr>
        <p:spPr>
          <a:xfrm>
            <a:off x="5105400" y="5029200"/>
            <a:ext cx="6324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Baseline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(Gaussian Mixture Model)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performance = 15.4%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marR="469265" fontAlgn="auto">
              <a:lnSpc>
                <a:spcPct val="101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[Reference: </a:t>
            </a: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Zeiler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</a:t>
            </a:r>
            <a:r>
              <a:rPr lang="en-US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et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al</a:t>
            </a:r>
            <a:r>
              <a:rPr lang="en-US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.,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“On rectified linear units for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speech recognition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” ICASSP 2013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]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73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Impact of Deep Learning in Speech Technology</a:t>
            </a:r>
            <a:endParaRPr lang="en-IN" dirty="0"/>
          </a:p>
        </p:txBody>
      </p:sp>
      <p:sp>
        <p:nvSpPr>
          <p:cNvPr id="5" name="Google Shape;611;p76"/>
          <p:cNvSpPr/>
          <p:nvPr/>
        </p:nvSpPr>
        <p:spPr>
          <a:xfrm>
            <a:off x="1433951" y="990600"/>
            <a:ext cx="3201000" cy="2115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612;p76"/>
          <p:cNvSpPr/>
          <p:nvPr/>
        </p:nvSpPr>
        <p:spPr>
          <a:xfrm>
            <a:off x="7512487" y="992442"/>
            <a:ext cx="2327400" cy="20637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3;p76"/>
          <p:cNvSpPr/>
          <p:nvPr/>
        </p:nvSpPr>
        <p:spPr>
          <a:xfrm>
            <a:off x="7496828" y="2972386"/>
            <a:ext cx="2381100" cy="35148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4;p76"/>
          <p:cNvSpPr/>
          <p:nvPr/>
        </p:nvSpPr>
        <p:spPr>
          <a:xfrm>
            <a:off x="4447876" y="2950680"/>
            <a:ext cx="3102600" cy="1737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5;p76"/>
          <p:cNvSpPr/>
          <p:nvPr/>
        </p:nvSpPr>
        <p:spPr>
          <a:xfrm>
            <a:off x="4447876" y="4551129"/>
            <a:ext cx="3102600" cy="19338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6;p76"/>
          <p:cNvSpPr/>
          <p:nvPr/>
        </p:nvSpPr>
        <p:spPr>
          <a:xfrm>
            <a:off x="1066800" y="3056192"/>
            <a:ext cx="3381000" cy="22644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17;p76"/>
          <p:cNvSpPr/>
          <p:nvPr/>
        </p:nvSpPr>
        <p:spPr>
          <a:xfrm>
            <a:off x="4447876" y="992429"/>
            <a:ext cx="3102600" cy="21132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Visual Question Answering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Answering questions about images</a:t>
            </a:r>
            <a:endParaRPr lang="en-IN" dirty="0"/>
          </a:p>
        </p:txBody>
      </p:sp>
      <p:pic>
        <p:nvPicPr>
          <p:cNvPr id="5" name="Google Shape;426;p64" descr="http://www.visualqa.org/static/img/teaser_small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2133600"/>
            <a:ext cx="104394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6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Autonomous Car Technology</a:t>
            </a:r>
            <a:endParaRPr lang="en-IN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66800" y="1219200"/>
            <a:ext cx="9067800" cy="5334000"/>
            <a:chOff x="152400" y="1219200"/>
            <a:chExt cx="8856600" cy="5170500"/>
          </a:xfrm>
        </p:grpSpPr>
        <p:sp>
          <p:nvSpPr>
            <p:cNvPr id="5" name="Google Shape;468;p69"/>
            <p:cNvSpPr/>
            <p:nvPr/>
          </p:nvSpPr>
          <p:spPr>
            <a:xfrm>
              <a:off x="152400" y="1219200"/>
              <a:ext cx="5791200" cy="22098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469;p69"/>
            <p:cNvSpPr/>
            <p:nvPr/>
          </p:nvSpPr>
          <p:spPr>
            <a:xfrm>
              <a:off x="2010117" y="1787525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 extrusionOk="0">
                  <a:moveTo>
                    <a:pt x="0" y="0"/>
                  </a:moveTo>
                  <a:lnTo>
                    <a:pt x="1165439" y="1162918"/>
                  </a:lnTo>
                  <a:lnTo>
                    <a:pt x="1392065" y="1384957"/>
                  </a:lnTo>
                  <a:lnTo>
                    <a:pt x="1578622" y="1562722"/>
                  </a:lnTo>
                  <a:lnTo>
                    <a:pt x="1838164" y="1496739"/>
                  </a:lnTo>
                  <a:lnTo>
                    <a:pt x="1937543" y="1469979"/>
                  </a:lnTo>
                  <a:lnTo>
                    <a:pt x="2019596" y="1446634"/>
                  </a:lnTo>
                  <a:lnTo>
                    <a:pt x="2086526" y="1426152"/>
                  </a:lnTo>
                  <a:lnTo>
                    <a:pt x="2161954" y="1395994"/>
                  </a:lnTo>
                  <a:lnTo>
                    <a:pt x="2171153" y="1381774"/>
                  </a:lnTo>
                  <a:lnTo>
                    <a:pt x="2167542" y="1371633"/>
                  </a:lnTo>
                  <a:lnTo>
                    <a:pt x="2176056" y="1363052"/>
                  </a:lnTo>
                  <a:lnTo>
                    <a:pt x="2199499" y="1359454"/>
                  </a:lnTo>
                  <a:lnTo>
                    <a:pt x="2266097" y="1359454"/>
                  </a:lnTo>
                  <a:lnTo>
                    <a:pt x="2377326" y="1335924"/>
                  </a:lnTo>
                  <a:lnTo>
                    <a:pt x="2430530" y="1319983"/>
                  </a:lnTo>
                  <a:lnTo>
                    <a:pt x="2466974" y="1303980"/>
                  </a:lnTo>
                  <a:lnTo>
                    <a:pt x="2508927" y="1272874"/>
                  </a:lnTo>
                  <a:lnTo>
                    <a:pt x="2524112" y="1258309"/>
                  </a:lnTo>
                  <a:lnTo>
                    <a:pt x="2541887" y="1244764"/>
                  </a:lnTo>
                  <a:lnTo>
                    <a:pt x="2567089" y="1232509"/>
                  </a:lnTo>
                  <a:lnTo>
                    <a:pt x="2615171" y="1217595"/>
                  </a:lnTo>
                  <a:lnTo>
                    <a:pt x="2662209" y="1207162"/>
                  </a:lnTo>
                  <a:lnTo>
                    <a:pt x="2708899" y="1197404"/>
                  </a:lnTo>
                  <a:lnTo>
                    <a:pt x="2755937" y="1184512"/>
                  </a:lnTo>
                  <a:lnTo>
                    <a:pt x="2804020" y="1164678"/>
                  </a:lnTo>
                  <a:lnTo>
                    <a:pt x="2844303" y="1145607"/>
                  </a:lnTo>
                  <a:lnTo>
                    <a:pt x="3002629" y="1076259"/>
                  </a:lnTo>
                  <a:lnTo>
                    <a:pt x="3056541" y="1051636"/>
                  </a:lnTo>
                  <a:lnTo>
                    <a:pt x="3105341" y="1027528"/>
                  </a:lnTo>
                  <a:lnTo>
                    <a:pt x="3145624" y="1004697"/>
                  </a:lnTo>
                  <a:lnTo>
                    <a:pt x="3200381" y="971161"/>
                  </a:lnTo>
                  <a:lnTo>
                    <a:pt x="3241378" y="944705"/>
                  </a:lnTo>
                  <a:lnTo>
                    <a:pt x="3274999" y="897191"/>
                  </a:lnTo>
                  <a:lnTo>
                    <a:pt x="3265524" y="870093"/>
                  </a:lnTo>
                  <a:lnTo>
                    <a:pt x="3197518" y="817815"/>
                  </a:lnTo>
                  <a:lnTo>
                    <a:pt x="3139808" y="798639"/>
                  </a:lnTo>
                  <a:lnTo>
                    <a:pt x="3070963" y="791821"/>
                  </a:lnTo>
                  <a:lnTo>
                    <a:pt x="3017948" y="788945"/>
                  </a:lnTo>
                  <a:lnTo>
                    <a:pt x="2788855" y="779237"/>
                  </a:lnTo>
                  <a:lnTo>
                    <a:pt x="2750235" y="776884"/>
                  </a:lnTo>
                  <a:lnTo>
                    <a:pt x="2722227" y="771746"/>
                  </a:lnTo>
                  <a:lnTo>
                    <a:pt x="2714165" y="763514"/>
                  </a:lnTo>
                  <a:lnTo>
                    <a:pt x="2715714" y="753362"/>
                  </a:lnTo>
                  <a:lnTo>
                    <a:pt x="2716536" y="742464"/>
                  </a:lnTo>
                  <a:lnTo>
                    <a:pt x="2674658" y="723125"/>
                  </a:lnTo>
                  <a:lnTo>
                    <a:pt x="2614580" y="715888"/>
                  </a:lnTo>
                  <a:lnTo>
                    <a:pt x="2564723" y="714168"/>
                  </a:lnTo>
                  <a:lnTo>
                    <a:pt x="2514595" y="713406"/>
                  </a:lnTo>
                  <a:lnTo>
                    <a:pt x="2453703" y="709040"/>
                  </a:lnTo>
                  <a:lnTo>
                    <a:pt x="2313080" y="692120"/>
                  </a:lnTo>
                  <a:lnTo>
                    <a:pt x="2253316" y="684099"/>
                  </a:lnTo>
                  <a:lnTo>
                    <a:pt x="2192271" y="675257"/>
                  </a:lnTo>
                  <a:lnTo>
                    <a:pt x="2133045" y="665813"/>
                  </a:lnTo>
                  <a:lnTo>
                    <a:pt x="2078736" y="655991"/>
                  </a:lnTo>
                  <a:lnTo>
                    <a:pt x="2032443" y="646010"/>
                  </a:lnTo>
                  <a:lnTo>
                    <a:pt x="1997265" y="636092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close/>
                </a:path>
                <a:path w="3275329" h="1562735" extrusionOk="0">
                  <a:moveTo>
                    <a:pt x="2266097" y="1359454"/>
                  </a:moveTo>
                  <a:lnTo>
                    <a:pt x="2199499" y="1359454"/>
                  </a:lnTo>
                  <a:lnTo>
                    <a:pt x="2226211" y="1361136"/>
                  </a:lnTo>
                  <a:lnTo>
                    <a:pt x="2259462" y="1360897"/>
                  </a:lnTo>
                  <a:lnTo>
                    <a:pt x="2266097" y="1359454"/>
                  </a:lnTo>
                  <a:close/>
                </a:path>
              </a:pathLst>
            </a:custGeom>
            <a:solidFill>
              <a:srgbClr val="FF0000">
                <a:alpha val="4313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470;p69"/>
            <p:cNvSpPr/>
            <p:nvPr/>
          </p:nvSpPr>
          <p:spPr>
            <a:xfrm>
              <a:off x="4336839" y="2179375"/>
              <a:ext cx="433704" cy="132714"/>
            </a:xfrm>
            <a:custGeom>
              <a:avLst/>
              <a:gdLst/>
              <a:ahLst/>
              <a:cxnLst/>
              <a:rect l="l" t="t" r="r" b="b"/>
              <a:pathLst>
                <a:path w="433704" h="132714" extrusionOk="0">
                  <a:moveTo>
                    <a:pt x="346164" y="131847"/>
                  </a:moveTo>
                  <a:lnTo>
                    <a:pt x="345044" y="132322"/>
                  </a:lnTo>
                  <a:lnTo>
                    <a:pt x="345930" y="132120"/>
                  </a:lnTo>
                  <a:lnTo>
                    <a:pt x="346164" y="131847"/>
                  </a:lnTo>
                  <a:close/>
                </a:path>
                <a:path w="433704" h="132714" extrusionOk="0">
                  <a:moveTo>
                    <a:pt x="411537" y="52446"/>
                  </a:moveTo>
                  <a:lnTo>
                    <a:pt x="144419" y="52446"/>
                  </a:lnTo>
                  <a:lnTo>
                    <a:pt x="187300" y="57142"/>
                  </a:lnTo>
                  <a:lnTo>
                    <a:pt x="234543" y="65830"/>
                  </a:lnTo>
                  <a:lnTo>
                    <a:pt x="278516" y="76212"/>
                  </a:lnTo>
                  <a:lnTo>
                    <a:pt x="330126" y="95850"/>
                  </a:lnTo>
                  <a:lnTo>
                    <a:pt x="342663" y="117019"/>
                  </a:lnTo>
                  <a:lnTo>
                    <a:pt x="346476" y="124696"/>
                  </a:lnTo>
                  <a:lnTo>
                    <a:pt x="348178" y="129497"/>
                  </a:lnTo>
                  <a:lnTo>
                    <a:pt x="346164" y="131847"/>
                  </a:lnTo>
                  <a:lnTo>
                    <a:pt x="350832" y="129865"/>
                  </a:lnTo>
                  <a:lnTo>
                    <a:pt x="369913" y="124338"/>
                  </a:lnTo>
                  <a:lnTo>
                    <a:pt x="397713" y="115668"/>
                  </a:lnTo>
                  <a:lnTo>
                    <a:pt x="422786" y="104096"/>
                  </a:lnTo>
                  <a:lnTo>
                    <a:pt x="433687" y="89860"/>
                  </a:lnTo>
                  <a:lnTo>
                    <a:pt x="425852" y="70040"/>
                  </a:lnTo>
                  <a:lnTo>
                    <a:pt x="411537" y="52446"/>
                  </a:lnTo>
                  <a:close/>
                </a:path>
                <a:path w="433704" h="132714" extrusionOk="0">
                  <a:moveTo>
                    <a:pt x="101724" y="1634"/>
                  </a:moveTo>
                  <a:lnTo>
                    <a:pt x="71750" y="5990"/>
                  </a:lnTo>
                  <a:lnTo>
                    <a:pt x="43472" y="18389"/>
                  </a:lnTo>
                  <a:lnTo>
                    <a:pt x="16693" y="36473"/>
                  </a:lnTo>
                  <a:lnTo>
                    <a:pt x="0" y="54799"/>
                  </a:lnTo>
                  <a:lnTo>
                    <a:pt x="1976" y="67927"/>
                  </a:lnTo>
                  <a:lnTo>
                    <a:pt x="21980" y="68412"/>
                  </a:lnTo>
                  <a:lnTo>
                    <a:pt x="102333" y="54862"/>
                  </a:lnTo>
                  <a:lnTo>
                    <a:pt x="144419" y="52446"/>
                  </a:lnTo>
                  <a:lnTo>
                    <a:pt x="411537" y="52446"/>
                  </a:lnTo>
                  <a:lnTo>
                    <a:pt x="405890" y="45506"/>
                  </a:lnTo>
                  <a:lnTo>
                    <a:pt x="379112" y="22180"/>
                  </a:lnTo>
                  <a:lnTo>
                    <a:pt x="350832" y="5990"/>
                  </a:lnTo>
                  <a:lnTo>
                    <a:pt x="211284" y="5990"/>
                  </a:lnTo>
                  <a:lnTo>
                    <a:pt x="174766" y="4538"/>
                  </a:lnTo>
                  <a:lnTo>
                    <a:pt x="137155" y="2118"/>
                  </a:lnTo>
                  <a:lnTo>
                    <a:pt x="101724" y="1634"/>
                  </a:lnTo>
                  <a:close/>
                </a:path>
                <a:path w="433704" h="132714" extrusionOk="0">
                  <a:moveTo>
                    <a:pt x="320241" y="0"/>
                  </a:moveTo>
                  <a:lnTo>
                    <a:pt x="284878" y="665"/>
                  </a:lnTo>
                  <a:lnTo>
                    <a:pt x="247605" y="3993"/>
                  </a:lnTo>
                  <a:lnTo>
                    <a:pt x="211284" y="5990"/>
                  </a:lnTo>
                  <a:lnTo>
                    <a:pt x="350832" y="5990"/>
                  </a:lnTo>
                  <a:lnTo>
                    <a:pt x="320241" y="0"/>
                  </a:lnTo>
                  <a:close/>
                </a:path>
              </a:pathLst>
            </a:custGeom>
            <a:solidFill>
              <a:srgbClr val="FF0000">
                <a:alpha val="4313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471;p69"/>
            <p:cNvSpPr/>
            <p:nvPr/>
          </p:nvSpPr>
          <p:spPr>
            <a:xfrm>
              <a:off x="3597465" y="2462745"/>
              <a:ext cx="1699895" cy="890270"/>
            </a:xfrm>
            <a:custGeom>
              <a:avLst/>
              <a:gdLst/>
              <a:ahLst/>
              <a:cxnLst/>
              <a:rect l="l" t="t" r="r" b="b"/>
              <a:pathLst>
                <a:path w="1699895" h="890270" extrusionOk="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2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5"/>
                  </a:lnTo>
                  <a:lnTo>
                    <a:pt x="249113" y="816686"/>
                  </a:lnTo>
                  <a:lnTo>
                    <a:pt x="277390" y="805117"/>
                  </a:lnTo>
                  <a:lnTo>
                    <a:pt x="305259" y="794147"/>
                  </a:lnTo>
                  <a:lnTo>
                    <a:pt x="360859" y="774485"/>
                  </a:lnTo>
                  <a:lnTo>
                    <a:pt x="409919" y="759618"/>
                  </a:lnTo>
                  <a:lnTo>
                    <a:pt x="448622" y="752905"/>
                  </a:lnTo>
                  <a:lnTo>
                    <a:pt x="466133" y="750986"/>
                  </a:lnTo>
                  <a:lnTo>
                    <a:pt x="484054" y="748109"/>
                  </a:lnTo>
                  <a:lnTo>
                    <a:pt x="526572" y="738038"/>
                  </a:lnTo>
                  <a:lnTo>
                    <a:pt x="562549" y="725090"/>
                  </a:lnTo>
                  <a:lnTo>
                    <a:pt x="566569" y="718317"/>
                  </a:lnTo>
                  <a:lnTo>
                    <a:pt x="563094" y="711183"/>
                  </a:lnTo>
                  <a:lnTo>
                    <a:pt x="564797" y="703331"/>
                  </a:lnTo>
                  <a:lnTo>
                    <a:pt x="621577" y="685283"/>
                  </a:lnTo>
                  <a:lnTo>
                    <a:pt x="674221" y="674265"/>
                  </a:lnTo>
                  <a:lnTo>
                    <a:pt x="732238" y="662817"/>
                  </a:lnTo>
                  <a:lnTo>
                    <a:pt x="785580" y="652412"/>
                  </a:lnTo>
                  <a:lnTo>
                    <a:pt x="824199" y="644525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9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6" y="559763"/>
                  </a:lnTo>
                  <a:lnTo>
                    <a:pt x="1002990" y="540940"/>
                  </a:lnTo>
                  <a:lnTo>
                    <a:pt x="1054779" y="529910"/>
                  </a:lnTo>
                  <a:lnTo>
                    <a:pt x="1078012" y="529251"/>
                  </a:lnTo>
                  <a:lnTo>
                    <a:pt x="1103290" y="525595"/>
                  </a:lnTo>
                  <a:lnTo>
                    <a:pt x="1130274" y="517742"/>
                  </a:lnTo>
                  <a:lnTo>
                    <a:pt x="1157804" y="507851"/>
                  </a:lnTo>
                  <a:lnTo>
                    <a:pt x="1187515" y="496282"/>
                  </a:lnTo>
                  <a:lnTo>
                    <a:pt x="1221040" y="483394"/>
                  </a:lnTo>
                  <a:lnTo>
                    <a:pt x="1259674" y="468647"/>
                  </a:lnTo>
                  <a:lnTo>
                    <a:pt x="1302258" y="451743"/>
                  </a:lnTo>
                  <a:lnTo>
                    <a:pt x="1346751" y="433399"/>
                  </a:lnTo>
                  <a:lnTo>
                    <a:pt x="1391110" y="414337"/>
                  </a:lnTo>
                  <a:lnTo>
                    <a:pt x="1437510" y="393896"/>
                  </a:lnTo>
                  <a:lnTo>
                    <a:pt x="1486500" y="371657"/>
                  </a:lnTo>
                  <a:lnTo>
                    <a:pt x="1533586" y="348698"/>
                  </a:lnTo>
                  <a:lnTo>
                    <a:pt x="1574270" y="326099"/>
                  </a:lnTo>
                  <a:lnTo>
                    <a:pt x="1608880" y="302780"/>
                  </a:lnTo>
                  <a:lnTo>
                    <a:pt x="1639678" y="278622"/>
                  </a:lnTo>
                  <a:lnTo>
                    <a:pt x="1683290" y="237860"/>
                  </a:lnTo>
                  <a:lnTo>
                    <a:pt x="1699639" y="219157"/>
                  </a:lnTo>
                  <a:lnTo>
                    <a:pt x="1698822" y="212863"/>
                  </a:lnTo>
                  <a:lnTo>
                    <a:pt x="1656033" y="169283"/>
                  </a:lnTo>
                  <a:lnTo>
                    <a:pt x="1609150" y="138112"/>
                  </a:lnTo>
                  <a:lnTo>
                    <a:pt x="1569358" y="127562"/>
                  </a:lnTo>
                  <a:lnTo>
                    <a:pt x="1547621" y="125524"/>
                  </a:lnTo>
                  <a:lnTo>
                    <a:pt x="1521930" y="122767"/>
                  </a:lnTo>
                  <a:lnTo>
                    <a:pt x="1493383" y="118330"/>
                  </a:lnTo>
                  <a:lnTo>
                    <a:pt x="1462518" y="113175"/>
                  </a:lnTo>
                  <a:lnTo>
                    <a:pt x="1426474" y="108020"/>
                  </a:lnTo>
                  <a:lnTo>
                    <a:pt x="1382390" y="103584"/>
                  </a:lnTo>
                  <a:lnTo>
                    <a:pt x="1334840" y="101159"/>
                  </a:lnTo>
                  <a:lnTo>
                    <a:pt x="1276544" y="99533"/>
                  </a:lnTo>
                  <a:lnTo>
                    <a:pt x="1216294" y="97967"/>
                  </a:lnTo>
                  <a:lnTo>
                    <a:pt x="1162882" y="95727"/>
                  </a:lnTo>
                  <a:lnTo>
                    <a:pt x="1125100" y="92075"/>
                  </a:lnTo>
                  <a:lnTo>
                    <a:pt x="1109497" y="84282"/>
                  </a:lnTo>
                  <a:lnTo>
                    <a:pt x="1115831" y="73851"/>
                  </a:lnTo>
                  <a:lnTo>
                    <a:pt x="1122438" y="62941"/>
                  </a:lnTo>
                  <a:lnTo>
                    <a:pt x="1072348" y="48001"/>
                  </a:lnTo>
                  <a:lnTo>
                    <a:pt x="1023369" y="43029"/>
                  </a:lnTo>
                  <a:lnTo>
                    <a:pt x="967620" y="38610"/>
                  </a:lnTo>
                  <a:lnTo>
                    <a:pt x="912010" y="34558"/>
                  </a:lnTo>
                  <a:lnTo>
                    <a:pt x="863447" y="30691"/>
                  </a:lnTo>
                  <a:lnTo>
                    <a:pt x="810504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2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noFill/>
            <a:ln w="3810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472;p69"/>
            <p:cNvSpPr/>
            <p:nvPr/>
          </p:nvSpPr>
          <p:spPr>
            <a:xfrm>
              <a:off x="4671936" y="2172233"/>
              <a:ext cx="122100" cy="1527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473;p69"/>
            <p:cNvSpPr txBox="1"/>
            <p:nvPr/>
          </p:nvSpPr>
          <p:spPr>
            <a:xfrm>
              <a:off x="1221739" y="2611120"/>
              <a:ext cx="21234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Laser Terrain Mapping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" name="Google Shape;474;p69"/>
            <p:cNvSpPr/>
            <p:nvPr/>
          </p:nvSpPr>
          <p:spPr>
            <a:xfrm>
              <a:off x="152400" y="3505200"/>
              <a:ext cx="4805400" cy="26877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75;p69"/>
            <p:cNvSpPr txBox="1"/>
            <p:nvPr/>
          </p:nvSpPr>
          <p:spPr>
            <a:xfrm>
              <a:off x="2921952" y="5392420"/>
              <a:ext cx="7023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kern="0">
                  <a:solidFill>
                    <a:srgbClr val="33CC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Stanley</a:t>
              </a:r>
              <a:endParaRPr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476;p69"/>
            <p:cNvSpPr/>
            <p:nvPr/>
          </p:nvSpPr>
          <p:spPr>
            <a:xfrm>
              <a:off x="595312" y="39163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 extrusionOk="0">
                  <a:moveTo>
                    <a:pt x="0" y="238125"/>
                  </a:moveTo>
                  <a:lnTo>
                    <a:pt x="2247900" y="238125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477;p69"/>
            <p:cNvSpPr/>
            <p:nvPr/>
          </p:nvSpPr>
          <p:spPr>
            <a:xfrm>
              <a:off x="457200" y="6172200"/>
              <a:ext cx="4268700" cy="2175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478;p69"/>
            <p:cNvSpPr/>
            <p:nvPr/>
          </p:nvSpPr>
          <p:spPr>
            <a:xfrm>
              <a:off x="5029200" y="3505200"/>
              <a:ext cx="3979800" cy="26526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479;p69"/>
            <p:cNvSpPr txBox="1"/>
            <p:nvPr/>
          </p:nvSpPr>
          <p:spPr>
            <a:xfrm>
              <a:off x="5946140" y="3677920"/>
              <a:ext cx="15093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Adaptive Vision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7" name="Google Shape;480;p69"/>
            <p:cNvSpPr txBox="1"/>
            <p:nvPr/>
          </p:nvSpPr>
          <p:spPr>
            <a:xfrm>
              <a:off x="612140" y="3525520"/>
              <a:ext cx="2813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Learning from Human Drivers</a:t>
              </a:r>
              <a:endParaRPr sz="18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  <a:p>
              <a:pPr fontAlgn="auto"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2650" kern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1396365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kern="0">
                  <a:solidFill>
                    <a:srgbClr val="00CC9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Sebastian</a:t>
              </a:r>
              <a:endParaRPr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481;p69"/>
            <p:cNvSpPr/>
            <p:nvPr/>
          </p:nvSpPr>
          <p:spPr>
            <a:xfrm>
              <a:off x="6096000" y="1219200"/>
              <a:ext cx="2657400" cy="21606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482;p69"/>
            <p:cNvSpPr txBox="1"/>
            <p:nvPr/>
          </p:nvSpPr>
          <p:spPr>
            <a:xfrm>
              <a:off x="7817800" y="1315725"/>
              <a:ext cx="10308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925" rIns="0" bIns="0" anchor="t" anchorCtr="0">
              <a:noAutofit/>
            </a:bodyPr>
            <a:lstStyle/>
            <a:p>
              <a:pPr marL="12700" marR="5080" indent="390525" fontAlgn="auto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b="1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Path  Planning</a:t>
              </a:r>
              <a:endParaRPr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9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Contemporary ML Based Solutions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Autofit/>
          </a:bodyPr>
          <a:lstStyle/>
          <a:p>
            <a:r>
              <a:rPr lang="en-IN" dirty="0" smtClean="0"/>
              <a:t>Optical Character Recognition</a:t>
            </a:r>
          </a:p>
          <a:p>
            <a:r>
              <a:rPr lang="en-IN" dirty="0" smtClean="0"/>
              <a:t>Product Image Classification on a production line</a:t>
            </a:r>
          </a:p>
          <a:p>
            <a:r>
              <a:rPr lang="en-IN" dirty="0" smtClean="0"/>
              <a:t>Detecting </a:t>
            </a:r>
            <a:r>
              <a:rPr lang="en-IN" dirty="0" err="1" smtClean="0"/>
              <a:t>tumors</a:t>
            </a:r>
            <a:r>
              <a:rPr lang="en-IN" dirty="0" smtClean="0"/>
              <a:t> in brain scans</a:t>
            </a:r>
          </a:p>
          <a:p>
            <a:r>
              <a:rPr lang="en-IN" dirty="0"/>
              <a:t>Information extraction from document </a:t>
            </a:r>
            <a:r>
              <a:rPr lang="en-IN" dirty="0" smtClean="0"/>
              <a:t>images</a:t>
            </a:r>
          </a:p>
          <a:p>
            <a:r>
              <a:rPr lang="en-IN" dirty="0" smtClean="0"/>
              <a:t>Categorization of news articles</a:t>
            </a:r>
          </a:p>
          <a:p>
            <a:r>
              <a:rPr lang="en-IN" dirty="0" smtClean="0"/>
              <a:t>Flagging offensive comments in discussion forums</a:t>
            </a:r>
          </a:p>
          <a:p>
            <a:r>
              <a:rPr lang="en-IN" dirty="0" smtClean="0"/>
              <a:t>Document summarization</a:t>
            </a:r>
          </a:p>
          <a:p>
            <a:r>
              <a:rPr lang="en-IN" dirty="0" err="1" smtClean="0"/>
              <a:t>Chatbots</a:t>
            </a:r>
            <a:r>
              <a:rPr lang="en-IN" dirty="0" smtClean="0"/>
              <a:t> / Voice activated App</a:t>
            </a:r>
          </a:p>
          <a:p>
            <a:r>
              <a:rPr lang="en-IN" dirty="0" smtClean="0"/>
              <a:t>Detecting Credit Card Fraud</a:t>
            </a:r>
          </a:p>
          <a:p>
            <a:r>
              <a:rPr lang="en-IN" dirty="0" smtClean="0"/>
              <a:t>Customer Segmentation</a:t>
            </a:r>
          </a:p>
          <a:p>
            <a:r>
              <a:rPr lang="en-IN" dirty="0" smtClean="0"/>
              <a:t>Recommendation System for products, movies, news</a:t>
            </a:r>
          </a:p>
          <a:p>
            <a:r>
              <a:rPr lang="en-IN" dirty="0"/>
              <a:t>Forecasting company </a:t>
            </a:r>
            <a:r>
              <a:rPr lang="en-IN" dirty="0" smtClean="0"/>
              <a:t>revenue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5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>Types of Machine Learning</a:t>
            </a:r>
            <a:br>
              <a:rPr lang="en-US" alt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Supervised Vs. Unsupervised Vs. Semi-Supervised Vs. </a:t>
            </a:r>
            <a:r>
              <a:rPr lang="en-IN" dirty="0"/>
              <a:t>R</a:t>
            </a:r>
            <a:r>
              <a:rPr lang="en-IN" dirty="0" smtClean="0"/>
              <a:t>einforcement</a:t>
            </a:r>
          </a:p>
          <a:p>
            <a:r>
              <a:rPr lang="en-IN" dirty="0" smtClean="0"/>
              <a:t>Batch Vs. Online Learning</a:t>
            </a:r>
          </a:p>
          <a:p>
            <a:r>
              <a:rPr lang="en-IN" dirty="0" smtClean="0"/>
              <a:t>Instance Based Vs. Model Based Learning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Content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90412"/>
              </p:ext>
            </p:extLst>
          </p:nvPr>
        </p:nvGraphicFramePr>
        <p:xfrm>
          <a:off x="1219200" y="1066800"/>
          <a:ext cx="9067799" cy="5431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8490"/>
                <a:gridCol w="4771477"/>
                <a:gridCol w="3347832"/>
              </a:tblGrid>
              <a:tr h="99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No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Title of the Module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References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5511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M6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Classification Models II</a:t>
                      </a:r>
                    </a:p>
                    <a:p>
                      <a:pPr marL="457200" marR="60325" lvl="1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400" dirty="0" smtClean="0">
                          <a:effectLst/>
                        </a:rPr>
                        <a:t>6.1 Decision Tree</a:t>
                      </a:r>
                    </a:p>
                    <a:p>
                      <a:pPr marL="457200" marR="60325" lvl="1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400" dirty="0" smtClean="0">
                          <a:effectLst/>
                        </a:rPr>
                        <a:t>6.2</a:t>
                      </a:r>
                      <a:r>
                        <a:rPr lang="en-IN" sz="1400" baseline="0" dirty="0" smtClean="0">
                          <a:effectLst/>
                        </a:rPr>
                        <a:t> </a:t>
                      </a:r>
                      <a:r>
                        <a:rPr lang="en-IN" sz="1400" dirty="0" smtClean="0">
                          <a:effectLst/>
                        </a:rPr>
                        <a:t>Challenges </a:t>
                      </a:r>
                      <a:r>
                        <a:rPr lang="en-IN" sz="1400" dirty="0">
                          <a:effectLst/>
                        </a:rPr>
                        <a:t>with Decision tree</a:t>
                      </a:r>
                    </a:p>
                    <a:p>
                      <a:pPr marL="457200" marR="60325" lvl="1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400" dirty="0" smtClean="0">
                          <a:effectLst/>
                        </a:rPr>
                        <a:t>6.3 Ensembles</a:t>
                      </a:r>
                      <a:endParaRPr lang="en-IN" sz="1400" dirty="0">
                        <a:effectLst/>
                      </a:endParaRP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6.3.1</a:t>
                      </a:r>
                      <a:r>
                        <a:rPr lang="en-IN" sz="1400" dirty="0">
                          <a:effectLst/>
                        </a:rPr>
                        <a:t>. Bagging</a:t>
                      </a:r>
                    </a:p>
                    <a:p>
                      <a:pPr marL="457200" marR="60325" algn="just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6.3.2</a:t>
                      </a:r>
                      <a:r>
                        <a:rPr lang="en-IN" sz="1400" dirty="0">
                          <a:effectLst/>
                        </a:rPr>
                        <a:t>. Boosting</a:t>
                      </a:r>
                    </a:p>
                    <a:p>
                      <a:pPr marL="457200" marR="60325" lvl="1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400" dirty="0" smtClean="0">
                          <a:effectLst/>
                        </a:rPr>
                        <a:t>6.3.3. Random </a:t>
                      </a:r>
                      <a:r>
                        <a:rPr lang="en-IN" sz="1400" dirty="0">
                          <a:effectLst/>
                        </a:rPr>
                        <a:t>Forest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6-7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Chapter 4, 5.6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93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M7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Unsupervised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7.1. Dimensionality reduction and feature extraction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7.2  K-means Clustering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7.4 EM Algorithm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7.5 Applications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8-9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Chapter 8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14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M8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Neural Networks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8.1. </a:t>
                      </a:r>
                      <a:r>
                        <a:rPr lang="en-IN" sz="1400" dirty="0" err="1">
                          <a:effectLst/>
                        </a:rPr>
                        <a:t>Perceptrons</a:t>
                      </a:r>
                      <a:r>
                        <a:rPr lang="en-IN" sz="1400" dirty="0">
                          <a:effectLst/>
                        </a:rPr>
                        <a:t> and Delta Rule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8.2. Multi-Layer </a:t>
                      </a:r>
                      <a:r>
                        <a:rPr lang="en-IN" sz="1400" dirty="0" err="1">
                          <a:effectLst/>
                        </a:rPr>
                        <a:t>Perceptrons</a:t>
                      </a:r>
                      <a:r>
                        <a:rPr lang="en-IN" sz="1400" dirty="0">
                          <a:effectLst/>
                        </a:rPr>
                        <a:t> and </a:t>
                      </a:r>
                      <a:r>
                        <a:rPr lang="en-IN" sz="1400" dirty="0" err="1">
                          <a:effectLst/>
                        </a:rPr>
                        <a:t>Backpropagation</a:t>
                      </a:r>
                      <a:endParaRPr lang="en-IN" sz="1400" dirty="0">
                        <a:effectLst/>
                      </a:endParaRP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8.3. Deep Learning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10-11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T2: Chapter 5.4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14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M9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Deep Networks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9.1. Convolutional Neural Network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9.2. Recurrent Neural Network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9.3. Applications in Image and Text Processing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T1: Chapter 14, 15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Lecture Slides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  <a:tr h="314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M10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b="1" dirty="0" err="1">
                          <a:effectLst/>
                        </a:rPr>
                        <a:t>FAccT</a:t>
                      </a:r>
                      <a:r>
                        <a:rPr lang="en-IN" sz="1400" b="1" dirty="0">
                          <a:effectLst/>
                        </a:rPr>
                        <a:t> Machine Learning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10.1. Bias and Fairness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10.2. Interpretability and Transparency</a:t>
                      </a:r>
                    </a:p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10.3. Robustness and Adversarial Attacks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R1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7728" marR="3772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Supervised (inductive) 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training data, desired outputs (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labels)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Unsupervised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training 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data only </a:t>
            </a: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(without desired outputs)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Semi-supervised </a:t>
            </a: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</a:t>
            </a:r>
            <a:r>
              <a:rPr lang="en-US" sz="1600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training data </a:t>
            </a: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and </a:t>
            </a:r>
            <a:r>
              <a:rPr lang="en-US" sz="1600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 few desired </a:t>
            </a: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Reinforcement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</a:t>
            </a:r>
            <a:r>
              <a:rPr lang="en-US" sz="1600" kern="0" dirty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rewards from sequence of </a:t>
            </a: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actions</a:t>
            </a:r>
            <a:endParaRPr lang="en-US" sz="1600" kern="0" dirty="0"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level of supervision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Supervised Learning: Regression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219200"/>
            <a:ext cx="10160000" cy="3657599"/>
          </a:xfrm>
        </p:spPr>
        <p:txBody>
          <a:bodyPr>
            <a:noAutofit/>
          </a:bodyPr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560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real-valued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7" name="Google Shape;640;p79"/>
          <p:cNvSpPr/>
          <p:nvPr/>
        </p:nvSpPr>
        <p:spPr>
          <a:xfrm>
            <a:off x="2394115" y="5202680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41;p79"/>
          <p:cNvSpPr/>
          <p:nvPr/>
        </p:nvSpPr>
        <p:spPr>
          <a:xfrm>
            <a:off x="2394115" y="48978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42;p79"/>
          <p:cNvSpPr/>
          <p:nvPr/>
        </p:nvSpPr>
        <p:spPr>
          <a:xfrm>
            <a:off x="2394115" y="45930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43;p79"/>
          <p:cNvSpPr/>
          <p:nvPr/>
        </p:nvSpPr>
        <p:spPr>
          <a:xfrm>
            <a:off x="2394115" y="42755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44;p79"/>
          <p:cNvSpPr/>
          <p:nvPr/>
        </p:nvSpPr>
        <p:spPr>
          <a:xfrm>
            <a:off x="2394115" y="3970779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45;p79"/>
          <p:cNvSpPr/>
          <p:nvPr/>
        </p:nvSpPr>
        <p:spPr>
          <a:xfrm>
            <a:off x="2394115" y="3665983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46;p79"/>
          <p:cNvSpPr/>
          <p:nvPr/>
        </p:nvSpPr>
        <p:spPr>
          <a:xfrm>
            <a:off x="2394115" y="3361182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47;p79"/>
          <p:cNvSpPr/>
          <p:nvPr/>
        </p:nvSpPr>
        <p:spPr>
          <a:xfrm>
            <a:off x="2394115" y="3056382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648;p79"/>
          <p:cNvSpPr/>
          <p:nvPr/>
        </p:nvSpPr>
        <p:spPr>
          <a:xfrm>
            <a:off x="2394115" y="2742628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649;p79"/>
          <p:cNvSpPr/>
          <p:nvPr/>
        </p:nvSpPr>
        <p:spPr>
          <a:xfrm>
            <a:off x="2394115" y="2742628"/>
            <a:ext cx="0" cy="2767330"/>
          </a:xfrm>
          <a:custGeom>
            <a:avLst/>
            <a:gdLst/>
            <a:ahLst/>
            <a:cxnLst/>
            <a:rect l="l" t="t" r="r" b="b"/>
            <a:pathLst>
              <a:path w="120000" h="2767329" extrusionOk="0">
                <a:moveTo>
                  <a:pt x="0" y="276718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50;p79"/>
          <p:cNvSpPr/>
          <p:nvPr/>
        </p:nvSpPr>
        <p:spPr>
          <a:xfrm>
            <a:off x="2337689" y="5509810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51;p79"/>
          <p:cNvSpPr/>
          <p:nvPr/>
        </p:nvSpPr>
        <p:spPr>
          <a:xfrm>
            <a:off x="2337689" y="5202680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52;p79"/>
          <p:cNvSpPr/>
          <p:nvPr/>
        </p:nvSpPr>
        <p:spPr>
          <a:xfrm>
            <a:off x="2337689" y="48978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53;p79"/>
          <p:cNvSpPr/>
          <p:nvPr/>
        </p:nvSpPr>
        <p:spPr>
          <a:xfrm>
            <a:off x="2337689" y="45930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54;p79"/>
          <p:cNvSpPr/>
          <p:nvPr/>
        </p:nvSpPr>
        <p:spPr>
          <a:xfrm>
            <a:off x="2337689" y="42755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55;p79"/>
          <p:cNvSpPr/>
          <p:nvPr/>
        </p:nvSpPr>
        <p:spPr>
          <a:xfrm>
            <a:off x="2337689" y="3970779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56;p79"/>
          <p:cNvSpPr/>
          <p:nvPr/>
        </p:nvSpPr>
        <p:spPr>
          <a:xfrm>
            <a:off x="2337689" y="3665983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57;p79"/>
          <p:cNvSpPr/>
          <p:nvPr/>
        </p:nvSpPr>
        <p:spPr>
          <a:xfrm>
            <a:off x="2337689" y="3361182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658;p79"/>
          <p:cNvSpPr/>
          <p:nvPr/>
        </p:nvSpPr>
        <p:spPr>
          <a:xfrm>
            <a:off x="2337689" y="3056382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659;p79"/>
          <p:cNvSpPr/>
          <p:nvPr/>
        </p:nvSpPr>
        <p:spPr>
          <a:xfrm>
            <a:off x="2337689" y="2742628"/>
            <a:ext cx="56515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60;p79"/>
          <p:cNvSpPr/>
          <p:nvPr/>
        </p:nvSpPr>
        <p:spPr>
          <a:xfrm>
            <a:off x="2394115" y="5509811"/>
            <a:ext cx="4928235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61;p79"/>
          <p:cNvSpPr/>
          <p:nvPr/>
        </p:nvSpPr>
        <p:spPr>
          <a:xfrm>
            <a:off x="2394115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62;p79"/>
          <p:cNvSpPr/>
          <p:nvPr/>
        </p:nvSpPr>
        <p:spPr>
          <a:xfrm>
            <a:off x="33781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63;p79"/>
          <p:cNvSpPr/>
          <p:nvPr/>
        </p:nvSpPr>
        <p:spPr>
          <a:xfrm>
            <a:off x="43687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64;p79"/>
          <p:cNvSpPr/>
          <p:nvPr/>
        </p:nvSpPr>
        <p:spPr>
          <a:xfrm>
            <a:off x="5346696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65;p79"/>
          <p:cNvSpPr/>
          <p:nvPr/>
        </p:nvSpPr>
        <p:spPr>
          <a:xfrm>
            <a:off x="6337297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666;p79"/>
          <p:cNvSpPr/>
          <p:nvPr/>
        </p:nvSpPr>
        <p:spPr>
          <a:xfrm>
            <a:off x="7322308" y="5509811"/>
            <a:ext cx="0" cy="56515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667;p79"/>
          <p:cNvSpPr/>
          <p:nvPr/>
        </p:nvSpPr>
        <p:spPr>
          <a:xfrm>
            <a:off x="3162300" y="3196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668;p79"/>
          <p:cNvSpPr/>
          <p:nvPr/>
        </p:nvSpPr>
        <p:spPr>
          <a:xfrm>
            <a:off x="3263900" y="30055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669;p79"/>
          <p:cNvSpPr/>
          <p:nvPr/>
        </p:nvSpPr>
        <p:spPr>
          <a:xfrm>
            <a:off x="3352800" y="31833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670;p79"/>
          <p:cNvSpPr/>
          <p:nvPr/>
        </p:nvSpPr>
        <p:spPr>
          <a:xfrm>
            <a:off x="3454400" y="3119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671;p79"/>
          <p:cNvSpPr/>
          <p:nvPr/>
        </p:nvSpPr>
        <p:spPr>
          <a:xfrm>
            <a:off x="3556000" y="3107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672;p79"/>
          <p:cNvSpPr/>
          <p:nvPr/>
        </p:nvSpPr>
        <p:spPr>
          <a:xfrm>
            <a:off x="3657600" y="3208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673;p79"/>
          <p:cNvSpPr/>
          <p:nvPr/>
        </p:nvSpPr>
        <p:spPr>
          <a:xfrm>
            <a:off x="3746500" y="3284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674;p79"/>
          <p:cNvSpPr/>
          <p:nvPr/>
        </p:nvSpPr>
        <p:spPr>
          <a:xfrm>
            <a:off x="3848100" y="3094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675;p79"/>
          <p:cNvSpPr/>
          <p:nvPr/>
        </p:nvSpPr>
        <p:spPr>
          <a:xfrm>
            <a:off x="3949700" y="3119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676;p79"/>
          <p:cNvSpPr/>
          <p:nvPr/>
        </p:nvSpPr>
        <p:spPr>
          <a:xfrm>
            <a:off x="4051300" y="3107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677;p79"/>
          <p:cNvSpPr/>
          <p:nvPr/>
        </p:nvSpPr>
        <p:spPr>
          <a:xfrm>
            <a:off x="4140200" y="3246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678;p79"/>
          <p:cNvSpPr/>
          <p:nvPr/>
        </p:nvSpPr>
        <p:spPr>
          <a:xfrm>
            <a:off x="4241800" y="3500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679;p79"/>
          <p:cNvSpPr/>
          <p:nvPr/>
        </p:nvSpPr>
        <p:spPr>
          <a:xfrm>
            <a:off x="4343400" y="3399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680;p79"/>
          <p:cNvSpPr/>
          <p:nvPr/>
        </p:nvSpPr>
        <p:spPr>
          <a:xfrm>
            <a:off x="4445000" y="3094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681;p79"/>
          <p:cNvSpPr/>
          <p:nvPr/>
        </p:nvSpPr>
        <p:spPr>
          <a:xfrm>
            <a:off x="4546600" y="3411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682;p79"/>
          <p:cNvSpPr/>
          <p:nvPr/>
        </p:nvSpPr>
        <p:spPr>
          <a:xfrm>
            <a:off x="4635500" y="3208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683;p79"/>
          <p:cNvSpPr/>
          <p:nvPr/>
        </p:nvSpPr>
        <p:spPr>
          <a:xfrm>
            <a:off x="4737100" y="3526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684;p79"/>
          <p:cNvSpPr/>
          <p:nvPr/>
        </p:nvSpPr>
        <p:spPr>
          <a:xfrm>
            <a:off x="4838700" y="2992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685;p79"/>
          <p:cNvSpPr/>
          <p:nvPr/>
        </p:nvSpPr>
        <p:spPr>
          <a:xfrm>
            <a:off x="4940300" y="3348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686;p79"/>
          <p:cNvSpPr/>
          <p:nvPr/>
        </p:nvSpPr>
        <p:spPr>
          <a:xfrm>
            <a:off x="5029200" y="3399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687;p79"/>
          <p:cNvSpPr/>
          <p:nvPr/>
        </p:nvSpPr>
        <p:spPr>
          <a:xfrm>
            <a:off x="5130800" y="35008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688;p79"/>
          <p:cNvSpPr/>
          <p:nvPr/>
        </p:nvSpPr>
        <p:spPr>
          <a:xfrm>
            <a:off x="5232400" y="34754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689;p79"/>
          <p:cNvSpPr/>
          <p:nvPr/>
        </p:nvSpPr>
        <p:spPr>
          <a:xfrm>
            <a:off x="5334000" y="3335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" name="Google Shape;690;p79"/>
          <p:cNvSpPr/>
          <p:nvPr/>
        </p:nvSpPr>
        <p:spPr>
          <a:xfrm>
            <a:off x="5422900" y="3577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691;p79"/>
          <p:cNvSpPr/>
          <p:nvPr/>
        </p:nvSpPr>
        <p:spPr>
          <a:xfrm>
            <a:off x="5524500" y="3526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692;p79"/>
          <p:cNvSpPr/>
          <p:nvPr/>
        </p:nvSpPr>
        <p:spPr>
          <a:xfrm>
            <a:off x="5626100" y="35516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93;p79"/>
          <p:cNvSpPr/>
          <p:nvPr/>
        </p:nvSpPr>
        <p:spPr>
          <a:xfrm>
            <a:off x="5727700" y="37040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94;p79"/>
          <p:cNvSpPr/>
          <p:nvPr/>
        </p:nvSpPr>
        <p:spPr>
          <a:xfrm>
            <a:off x="5816600" y="3589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95;p79"/>
          <p:cNvSpPr/>
          <p:nvPr/>
        </p:nvSpPr>
        <p:spPr>
          <a:xfrm>
            <a:off x="5918200" y="4097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96;p79"/>
          <p:cNvSpPr/>
          <p:nvPr/>
        </p:nvSpPr>
        <p:spPr>
          <a:xfrm>
            <a:off x="6019800" y="39707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97;p79"/>
          <p:cNvSpPr/>
          <p:nvPr/>
        </p:nvSpPr>
        <p:spPr>
          <a:xfrm>
            <a:off x="6121400" y="37675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98;p79"/>
          <p:cNvSpPr/>
          <p:nvPr/>
        </p:nvSpPr>
        <p:spPr>
          <a:xfrm>
            <a:off x="6210300" y="39072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Google Shape;699;p79"/>
          <p:cNvSpPr/>
          <p:nvPr/>
        </p:nvSpPr>
        <p:spPr>
          <a:xfrm>
            <a:off x="6311900" y="39961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700;p79"/>
          <p:cNvSpPr/>
          <p:nvPr/>
        </p:nvSpPr>
        <p:spPr>
          <a:xfrm>
            <a:off x="6413500" y="4300982"/>
            <a:ext cx="241300" cy="2413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701;p79"/>
          <p:cNvSpPr/>
          <p:nvPr/>
        </p:nvSpPr>
        <p:spPr>
          <a:xfrm>
            <a:off x="3235325" y="3237357"/>
            <a:ext cx="101600" cy="1016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702;p79"/>
          <p:cNvSpPr/>
          <p:nvPr/>
        </p:nvSpPr>
        <p:spPr>
          <a:xfrm>
            <a:off x="3235325" y="3237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3;p79"/>
          <p:cNvSpPr/>
          <p:nvPr/>
        </p:nvSpPr>
        <p:spPr>
          <a:xfrm>
            <a:off x="3336925" y="30468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04;p79"/>
          <p:cNvSpPr/>
          <p:nvPr/>
        </p:nvSpPr>
        <p:spPr>
          <a:xfrm>
            <a:off x="3336925" y="30468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05;p79"/>
          <p:cNvSpPr/>
          <p:nvPr/>
        </p:nvSpPr>
        <p:spPr>
          <a:xfrm>
            <a:off x="3425825" y="32246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06;p79"/>
          <p:cNvSpPr/>
          <p:nvPr/>
        </p:nvSpPr>
        <p:spPr>
          <a:xfrm>
            <a:off x="3425825" y="32246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07;p79"/>
          <p:cNvSpPr/>
          <p:nvPr/>
        </p:nvSpPr>
        <p:spPr>
          <a:xfrm>
            <a:off x="3527425" y="3161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08;p79"/>
          <p:cNvSpPr/>
          <p:nvPr/>
        </p:nvSpPr>
        <p:spPr>
          <a:xfrm>
            <a:off x="3527425" y="3161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09;p79"/>
          <p:cNvSpPr/>
          <p:nvPr/>
        </p:nvSpPr>
        <p:spPr>
          <a:xfrm>
            <a:off x="3629025" y="31484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10;p79"/>
          <p:cNvSpPr/>
          <p:nvPr/>
        </p:nvSpPr>
        <p:spPr>
          <a:xfrm>
            <a:off x="3629025" y="3148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11;p79"/>
          <p:cNvSpPr/>
          <p:nvPr/>
        </p:nvSpPr>
        <p:spPr>
          <a:xfrm>
            <a:off x="3730625" y="3250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12;p79"/>
          <p:cNvSpPr/>
          <p:nvPr/>
        </p:nvSpPr>
        <p:spPr>
          <a:xfrm>
            <a:off x="3730625" y="3250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713;p79"/>
          <p:cNvSpPr/>
          <p:nvPr/>
        </p:nvSpPr>
        <p:spPr>
          <a:xfrm>
            <a:off x="3819525" y="33262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714;p79"/>
          <p:cNvSpPr/>
          <p:nvPr/>
        </p:nvSpPr>
        <p:spPr>
          <a:xfrm>
            <a:off x="3819525" y="3326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715;p79"/>
          <p:cNvSpPr/>
          <p:nvPr/>
        </p:nvSpPr>
        <p:spPr>
          <a:xfrm>
            <a:off x="3921125" y="31357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716;p79"/>
          <p:cNvSpPr/>
          <p:nvPr/>
        </p:nvSpPr>
        <p:spPr>
          <a:xfrm>
            <a:off x="3921125" y="3135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717;p79"/>
          <p:cNvSpPr/>
          <p:nvPr/>
        </p:nvSpPr>
        <p:spPr>
          <a:xfrm>
            <a:off x="4022725" y="3161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718;p79"/>
          <p:cNvSpPr/>
          <p:nvPr/>
        </p:nvSpPr>
        <p:spPr>
          <a:xfrm>
            <a:off x="4022725" y="3161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719;p79"/>
          <p:cNvSpPr/>
          <p:nvPr/>
        </p:nvSpPr>
        <p:spPr>
          <a:xfrm>
            <a:off x="4124325" y="31484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720;p79"/>
          <p:cNvSpPr/>
          <p:nvPr/>
        </p:nvSpPr>
        <p:spPr>
          <a:xfrm>
            <a:off x="4124325" y="3148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721;p79"/>
          <p:cNvSpPr/>
          <p:nvPr/>
        </p:nvSpPr>
        <p:spPr>
          <a:xfrm>
            <a:off x="4213225" y="32881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722;p79"/>
          <p:cNvSpPr/>
          <p:nvPr/>
        </p:nvSpPr>
        <p:spPr>
          <a:xfrm>
            <a:off x="4213225" y="3288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723;p79"/>
          <p:cNvSpPr/>
          <p:nvPr/>
        </p:nvSpPr>
        <p:spPr>
          <a:xfrm>
            <a:off x="4314825" y="3542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724;p79"/>
          <p:cNvSpPr/>
          <p:nvPr/>
        </p:nvSpPr>
        <p:spPr>
          <a:xfrm>
            <a:off x="4314825" y="3542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725;p79"/>
          <p:cNvSpPr/>
          <p:nvPr/>
        </p:nvSpPr>
        <p:spPr>
          <a:xfrm>
            <a:off x="4416425" y="3440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726;p79"/>
          <p:cNvSpPr/>
          <p:nvPr/>
        </p:nvSpPr>
        <p:spPr>
          <a:xfrm>
            <a:off x="4416425" y="3440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727;p79"/>
          <p:cNvSpPr/>
          <p:nvPr/>
        </p:nvSpPr>
        <p:spPr>
          <a:xfrm>
            <a:off x="4518025" y="31357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728;p79"/>
          <p:cNvSpPr/>
          <p:nvPr/>
        </p:nvSpPr>
        <p:spPr>
          <a:xfrm>
            <a:off x="4518025" y="3135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729;p79"/>
          <p:cNvSpPr/>
          <p:nvPr/>
        </p:nvSpPr>
        <p:spPr>
          <a:xfrm>
            <a:off x="4619625" y="34532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730;p79"/>
          <p:cNvSpPr/>
          <p:nvPr/>
        </p:nvSpPr>
        <p:spPr>
          <a:xfrm>
            <a:off x="4619625" y="3453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731;p79"/>
          <p:cNvSpPr/>
          <p:nvPr/>
        </p:nvSpPr>
        <p:spPr>
          <a:xfrm>
            <a:off x="4708525" y="32500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732;p79"/>
          <p:cNvSpPr/>
          <p:nvPr/>
        </p:nvSpPr>
        <p:spPr>
          <a:xfrm>
            <a:off x="4708525" y="3250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733;p79"/>
          <p:cNvSpPr/>
          <p:nvPr/>
        </p:nvSpPr>
        <p:spPr>
          <a:xfrm>
            <a:off x="4810125" y="35675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734;p79"/>
          <p:cNvSpPr/>
          <p:nvPr/>
        </p:nvSpPr>
        <p:spPr>
          <a:xfrm>
            <a:off x="4810125" y="3567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735;p79"/>
          <p:cNvSpPr/>
          <p:nvPr/>
        </p:nvSpPr>
        <p:spPr>
          <a:xfrm>
            <a:off x="4911725" y="30341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736;p79"/>
          <p:cNvSpPr/>
          <p:nvPr/>
        </p:nvSpPr>
        <p:spPr>
          <a:xfrm>
            <a:off x="4911725" y="3034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737;p79"/>
          <p:cNvSpPr/>
          <p:nvPr/>
        </p:nvSpPr>
        <p:spPr>
          <a:xfrm>
            <a:off x="5013325" y="33897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738;p79"/>
          <p:cNvSpPr/>
          <p:nvPr/>
        </p:nvSpPr>
        <p:spPr>
          <a:xfrm>
            <a:off x="5013325" y="3389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739;p79"/>
          <p:cNvSpPr/>
          <p:nvPr/>
        </p:nvSpPr>
        <p:spPr>
          <a:xfrm>
            <a:off x="5102225" y="3440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740;p79"/>
          <p:cNvSpPr/>
          <p:nvPr/>
        </p:nvSpPr>
        <p:spPr>
          <a:xfrm>
            <a:off x="5102225" y="3440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741;p79"/>
          <p:cNvSpPr/>
          <p:nvPr/>
        </p:nvSpPr>
        <p:spPr>
          <a:xfrm>
            <a:off x="5203825" y="35421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" name="Google Shape;742;p79"/>
          <p:cNvSpPr/>
          <p:nvPr/>
        </p:nvSpPr>
        <p:spPr>
          <a:xfrm>
            <a:off x="5203825" y="35421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743;p79"/>
          <p:cNvSpPr/>
          <p:nvPr/>
        </p:nvSpPr>
        <p:spPr>
          <a:xfrm>
            <a:off x="5305425" y="35167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744;p79"/>
          <p:cNvSpPr/>
          <p:nvPr/>
        </p:nvSpPr>
        <p:spPr>
          <a:xfrm>
            <a:off x="5305425" y="35167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745;p79"/>
          <p:cNvSpPr/>
          <p:nvPr/>
        </p:nvSpPr>
        <p:spPr>
          <a:xfrm>
            <a:off x="5407025" y="3377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746;p79"/>
          <p:cNvSpPr/>
          <p:nvPr/>
        </p:nvSpPr>
        <p:spPr>
          <a:xfrm>
            <a:off x="5407025" y="3377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747;p79"/>
          <p:cNvSpPr/>
          <p:nvPr/>
        </p:nvSpPr>
        <p:spPr>
          <a:xfrm>
            <a:off x="5495925" y="36183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748;p79"/>
          <p:cNvSpPr/>
          <p:nvPr/>
        </p:nvSpPr>
        <p:spPr>
          <a:xfrm>
            <a:off x="5495925" y="3618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749;p79"/>
          <p:cNvSpPr/>
          <p:nvPr/>
        </p:nvSpPr>
        <p:spPr>
          <a:xfrm>
            <a:off x="5597525" y="3567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750;p79"/>
          <p:cNvSpPr/>
          <p:nvPr/>
        </p:nvSpPr>
        <p:spPr>
          <a:xfrm>
            <a:off x="5597525" y="3567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751;p79"/>
          <p:cNvSpPr/>
          <p:nvPr/>
        </p:nvSpPr>
        <p:spPr>
          <a:xfrm>
            <a:off x="5699125" y="35929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752;p79"/>
          <p:cNvSpPr/>
          <p:nvPr/>
        </p:nvSpPr>
        <p:spPr>
          <a:xfrm>
            <a:off x="5699125" y="35929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753;p79"/>
          <p:cNvSpPr/>
          <p:nvPr/>
        </p:nvSpPr>
        <p:spPr>
          <a:xfrm>
            <a:off x="5800725" y="3631057"/>
            <a:ext cx="190500" cy="2159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754;p79"/>
          <p:cNvSpPr/>
          <p:nvPr/>
        </p:nvSpPr>
        <p:spPr>
          <a:xfrm>
            <a:off x="5800725" y="37453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755;p79"/>
          <p:cNvSpPr/>
          <p:nvPr/>
        </p:nvSpPr>
        <p:spPr>
          <a:xfrm>
            <a:off x="5889625" y="3631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756;p79"/>
          <p:cNvSpPr/>
          <p:nvPr/>
        </p:nvSpPr>
        <p:spPr>
          <a:xfrm>
            <a:off x="5991225" y="4139057"/>
            <a:ext cx="101600" cy="1016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757;p79"/>
          <p:cNvSpPr/>
          <p:nvPr/>
        </p:nvSpPr>
        <p:spPr>
          <a:xfrm>
            <a:off x="5991225" y="4139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758;p79"/>
          <p:cNvSpPr/>
          <p:nvPr/>
        </p:nvSpPr>
        <p:spPr>
          <a:xfrm>
            <a:off x="6092825" y="40120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759;p79"/>
          <p:cNvSpPr/>
          <p:nvPr/>
        </p:nvSpPr>
        <p:spPr>
          <a:xfrm>
            <a:off x="6092825" y="40120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760;p79"/>
          <p:cNvSpPr/>
          <p:nvPr/>
        </p:nvSpPr>
        <p:spPr>
          <a:xfrm>
            <a:off x="6194425" y="38088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761;p79"/>
          <p:cNvSpPr/>
          <p:nvPr/>
        </p:nvSpPr>
        <p:spPr>
          <a:xfrm>
            <a:off x="6194425" y="38088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762;p79"/>
          <p:cNvSpPr/>
          <p:nvPr/>
        </p:nvSpPr>
        <p:spPr>
          <a:xfrm>
            <a:off x="6283325" y="3948557"/>
            <a:ext cx="101600" cy="101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763;p79"/>
          <p:cNvSpPr/>
          <p:nvPr/>
        </p:nvSpPr>
        <p:spPr>
          <a:xfrm>
            <a:off x="6283325" y="39485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764;p79"/>
          <p:cNvSpPr/>
          <p:nvPr/>
        </p:nvSpPr>
        <p:spPr>
          <a:xfrm>
            <a:off x="6384925" y="40374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765;p79"/>
          <p:cNvSpPr/>
          <p:nvPr/>
        </p:nvSpPr>
        <p:spPr>
          <a:xfrm>
            <a:off x="6384925" y="40374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766;p79"/>
          <p:cNvSpPr/>
          <p:nvPr/>
        </p:nvSpPr>
        <p:spPr>
          <a:xfrm>
            <a:off x="6486525" y="4342257"/>
            <a:ext cx="101600" cy="101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767;p79"/>
          <p:cNvSpPr/>
          <p:nvPr/>
        </p:nvSpPr>
        <p:spPr>
          <a:xfrm>
            <a:off x="6486525" y="434225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768;p79"/>
          <p:cNvSpPr txBox="1"/>
          <p:nvPr/>
        </p:nvSpPr>
        <p:spPr>
          <a:xfrm>
            <a:off x="2126360" y="2514600"/>
            <a:ext cx="1446530" cy="332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9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8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7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6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5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4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3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12700" fontAlgn="auto"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86995" fontAlgn="auto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1970	1980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6" name="Google Shape;769;p79"/>
          <p:cNvSpPr txBox="1"/>
          <p:nvPr/>
        </p:nvSpPr>
        <p:spPr>
          <a:xfrm>
            <a:off x="4172473" y="5559882"/>
            <a:ext cx="704328" cy="3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1990	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7" name="Google Shape;770;p79"/>
          <p:cNvSpPr txBox="1"/>
          <p:nvPr/>
        </p:nvSpPr>
        <p:spPr>
          <a:xfrm>
            <a:off x="6143780" y="55972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2010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8" name="Google Shape;771;p79"/>
          <p:cNvSpPr txBox="1"/>
          <p:nvPr/>
        </p:nvSpPr>
        <p:spPr>
          <a:xfrm>
            <a:off x="7129401" y="55972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2020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39" name="Google Shape;772;p79"/>
          <p:cNvSpPr txBox="1"/>
          <p:nvPr/>
        </p:nvSpPr>
        <p:spPr>
          <a:xfrm rot="16200000">
            <a:off x="38113" y="3942314"/>
            <a:ext cx="3466224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noAutofit/>
          </a:bodyPr>
          <a:lstStyle/>
          <a:p>
            <a:pPr marL="527050" marR="5080" indent="-514985" fontAlgn="auto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September Arctic Sea Ice Extent  (1,000,000 </a:t>
            </a:r>
            <a:r>
              <a:rPr lang="en-US" kern="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sq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km)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40" name="Google Shape;774;p79"/>
          <p:cNvSpPr/>
          <p:nvPr/>
        </p:nvSpPr>
        <p:spPr>
          <a:xfrm>
            <a:off x="2794000" y="3005582"/>
            <a:ext cx="4254500" cy="11049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775;p79"/>
          <p:cNvSpPr/>
          <p:nvPr/>
        </p:nvSpPr>
        <p:spPr>
          <a:xfrm>
            <a:off x="2857500" y="3056382"/>
            <a:ext cx="4114800" cy="952500"/>
          </a:xfrm>
          <a:custGeom>
            <a:avLst/>
            <a:gdLst/>
            <a:ahLst/>
            <a:cxnLst/>
            <a:rect l="l" t="t" r="r" b="b"/>
            <a:pathLst>
              <a:path w="4114800" h="952500" extrusionOk="0">
                <a:moveTo>
                  <a:pt x="0" y="0"/>
                </a:moveTo>
                <a:lnTo>
                  <a:pt x="4114802" y="95250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" name="Google Shape;776;p79"/>
          <p:cNvSpPr/>
          <p:nvPr/>
        </p:nvSpPr>
        <p:spPr>
          <a:xfrm>
            <a:off x="2832100" y="3157982"/>
            <a:ext cx="4241800" cy="12573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777;p79"/>
          <p:cNvSpPr/>
          <p:nvPr/>
        </p:nvSpPr>
        <p:spPr>
          <a:xfrm>
            <a:off x="2895600" y="3208782"/>
            <a:ext cx="4114800" cy="1117600"/>
          </a:xfrm>
          <a:custGeom>
            <a:avLst/>
            <a:gdLst/>
            <a:ahLst/>
            <a:cxnLst/>
            <a:rect l="l" t="t" r="r" b="b"/>
            <a:pathLst>
              <a:path w="4114800" h="1117600" extrusionOk="0">
                <a:moveTo>
                  <a:pt x="0" y="0"/>
                </a:moveTo>
                <a:lnTo>
                  <a:pt x="52492" y="566"/>
                </a:lnTo>
                <a:lnTo>
                  <a:pt x="104977" y="1144"/>
                </a:lnTo>
                <a:lnTo>
                  <a:pt x="157449" y="1745"/>
                </a:lnTo>
                <a:lnTo>
                  <a:pt x="209902" y="2382"/>
                </a:lnTo>
                <a:lnTo>
                  <a:pt x="262327" y="3065"/>
                </a:lnTo>
                <a:lnTo>
                  <a:pt x="314719" y="3807"/>
                </a:lnTo>
                <a:lnTo>
                  <a:pt x="367071" y="4620"/>
                </a:lnTo>
                <a:lnTo>
                  <a:pt x="419376" y="5514"/>
                </a:lnTo>
                <a:lnTo>
                  <a:pt x="471627" y="6502"/>
                </a:lnTo>
                <a:lnTo>
                  <a:pt x="523818" y="7595"/>
                </a:lnTo>
                <a:lnTo>
                  <a:pt x="575942" y="8805"/>
                </a:lnTo>
                <a:lnTo>
                  <a:pt x="627993" y="10144"/>
                </a:lnTo>
                <a:lnTo>
                  <a:pt x="679964" y="11624"/>
                </a:lnTo>
                <a:lnTo>
                  <a:pt x="731847" y="13255"/>
                </a:lnTo>
                <a:lnTo>
                  <a:pt x="783637" y="15051"/>
                </a:lnTo>
                <a:lnTo>
                  <a:pt x="835326" y="17022"/>
                </a:lnTo>
                <a:lnTo>
                  <a:pt x="886909" y="19181"/>
                </a:lnTo>
                <a:lnTo>
                  <a:pt x="938378" y="21538"/>
                </a:lnTo>
                <a:lnTo>
                  <a:pt x="989726" y="24107"/>
                </a:lnTo>
                <a:lnTo>
                  <a:pt x="1040947" y="26897"/>
                </a:lnTo>
                <a:lnTo>
                  <a:pt x="1092035" y="29922"/>
                </a:lnTo>
                <a:lnTo>
                  <a:pt x="1142981" y="33193"/>
                </a:lnTo>
                <a:lnTo>
                  <a:pt x="1193781" y="36721"/>
                </a:lnTo>
                <a:lnTo>
                  <a:pt x="1244427" y="40519"/>
                </a:lnTo>
                <a:lnTo>
                  <a:pt x="1294912" y="44597"/>
                </a:lnTo>
                <a:lnTo>
                  <a:pt x="1345231" y="48968"/>
                </a:lnTo>
                <a:lnTo>
                  <a:pt x="1395375" y="53644"/>
                </a:lnTo>
                <a:lnTo>
                  <a:pt x="1445338" y="58636"/>
                </a:lnTo>
                <a:lnTo>
                  <a:pt x="1495114" y="63955"/>
                </a:lnTo>
                <a:lnTo>
                  <a:pt x="1544697" y="69614"/>
                </a:lnTo>
                <a:lnTo>
                  <a:pt x="1594078" y="75624"/>
                </a:lnTo>
                <a:lnTo>
                  <a:pt x="1643252" y="81997"/>
                </a:lnTo>
                <a:lnTo>
                  <a:pt x="1692212" y="88745"/>
                </a:lnTo>
                <a:lnTo>
                  <a:pt x="1740952" y="95879"/>
                </a:lnTo>
                <a:lnTo>
                  <a:pt x="1789464" y="103411"/>
                </a:lnTo>
                <a:lnTo>
                  <a:pt x="1837741" y="111353"/>
                </a:lnTo>
                <a:lnTo>
                  <a:pt x="1885778" y="119716"/>
                </a:lnTo>
                <a:lnTo>
                  <a:pt x="1933568" y="128513"/>
                </a:lnTo>
                <a:lnTo>
                  <a:pt x="1981103" y="137754"/>
                </a:lnTo>
                <a:lnTo>
                  <a:pt x="2028377" y="147452"/>
                </a:lnTo>
                <a:lnTo>
                  <a:pt x="2075384" y="157618"/>
                </a:lnTo>
                <a:lnTo>
                  <a:pt x="2122116" y="168264"/>
                </a:lnTo>
                <a:lnTo>
                  <a:pt x="2168568" y="179402"/>
                </a:lnTo>
                <a:lnTo>
                  <a:pt x="2214731" y="191043"/>
                </a:lnTo>
                <a:lnTo>
                  <a:pt x="2260601" y="203200"/>
                </a:lnTo>
                <a:lnTo>
                  <a:pt x="2839642" y="424656"/>
                </a:lnTo>
                <a:lnTo>
                  <a:pt x="3444876" y="730250"/>
                </a:lnTo>
                <a:lnTo>
                  <a:pt x="3921524" y="1000919"/>
                </a:lnTo>
                <a:lnTo>
                  <a:pt x="4114802" y="1117600"/>
                </a:lnTo>
              </a:path>
            </a:pathLst>
          </a:custGeom>
          <a:noFill/>
          <a:ln w="254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770;p79"/>
          <p:cNvSpPr txBox="1"/>
          <p:nvPr/>
        </p:nvSpPr>
        <p:spPr>
          <a:xfrm>
            <a:off x="5181600" y="5583682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2000</a:t>
            </a:r>
            <a:endParaRPr sz="14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7200" y="5867400"/>
            <a:ext cx="15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Year Number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Supervised Learning: Classification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1295400"/>
          </a:xfrm>
        </p:spPr>
        <p:txBody>
          <a:bodyPr/>
          <a:lstStyle/>
          <a:p>
            <a:pPr marL="35814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814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7244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categorical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endParaRPr lang="en-IN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143000" y="2438400"/>
            <a:ext cx="8191744" cy="2655332"/>
            <a:chOff x="914400" y="2971800"/>
            <a:chExt cx="8191744" cy="2655332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4" name="Google Shape;784;p8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785;p8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786;p8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788;p8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789;p8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790;p8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791;p8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792;p8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793;p8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794;p8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795;p8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796;p8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7" name="Google Shape;797;p8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8" name="Google Shape;798;p8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9" name="Google Shape;799;p8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0" name="Google Shape;800;p8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1" name="Google Shape;801;p8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2" name="Google Shape;802;p8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3" name="Google Shape;803;p8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4" name="Google Shape;804;p8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5" name="Google Shape;805;p8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6" name="Google Shape;806;p8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7" name="Google Shape;807;p8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8" name="Google Shape;808;p8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9" name="Google Shape;809;p8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0" name="Google Shape;810;p8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1" name="Google Shape;811;p8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2" name="Google Shape;812;p8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3" name="Google Shape;813;p8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814;p8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" name="Google Shape;815;p8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y</a:t>
              </a:r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=0 (benign)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y</a:t>
              </a:r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=1 (malignant)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Tumor</a:t>
              </a:r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Size (x)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Cancer (benign / malignant)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1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Supervised Learning: Classification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1295400"/>
          </a:xfrm>
        </p:spPr>
        <p:txBody>
          <a:bodyPr/>
          <a:lstStyle/>
          <a:p>
            <a:pPr marL="35814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), ..., (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sz="2000" i="1" kern="0" dirty="0" err="1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</a:t>
            </a:r>
            <a:r>
              <a:rPr lang="en-US" sz="2000" kern="0" baseline="-25000" dirty="0" err="1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</a:t>
            </a:r>
          </a:p>
          <a:p>
            <a:pPr marL="35814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Learn a function </a:t>
            </a:r>
            <a:r>
              <a:rPr lang="en-US" sz="20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 </a:t>
            </a: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) to predict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sz="2000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imes New Roman" panose="02020603050405020304"/>
              <a:cs typeface="Helvetica" panose="020B0604020202020204" pitchFamily="34" charset="0"/>
              <a:sym typeface="Times New Roman" panose="02020603050405020304"/>
            </a:endParaRPr>
          </a:p>
          <a:p>
            <a:pPr marL="47244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y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categorical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endParaRPr lang="en-IN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1447800" y="2438400"/>
            <a:ext cx="7886944" cy="2640203"/>
            <a:chOff x="1219200" y="2971800"/>
            <a:chExt cx="7886944" cy="264020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4" name="Google Shape;784;p8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785;p8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786;p8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788;p8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789;p8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790;p8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791;p8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792;p8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793;p8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794;p8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795;p8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796;p8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7" name="Google Shape;797;p8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8" name="Google Shape;798;p8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9" name="Google Shape;799;p8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0" name="Google Shape;800;p8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1" name="Google Shape;801;p8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2" name="Google Shape;802;p8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3" name="Google Shape;803;p8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4" name="Google Shape;804;p8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5" name="Google Shape;805;p8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6" name="Google Shape;806;p8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7" name="Google Shape;807;p8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8" name="Google Shape;808;p8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9" name="Google Shape;809;p8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0" name="Google Shape;810;p8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1" name="Google Shape;811;p8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2" name="Google Shape;812;p8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3" name="Google Shape;813;p8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814;p8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" name="Google Shape;815;p8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8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447800" y="4800600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0 (benign)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219200" y="342900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Helvetica" panose="020B0604020202020204" pitchFamily="34" charset="0"/>
                  <a:cs typeface="Helvetica" panose="020B0604020202020204" pitchFamily="34" charset="0"/>
                </a:rPr>
                <a:t>1</a:t>
              </a:r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(malignant)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86400" y="5181600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Tumor</a:t>
              </a:r>
              <a:r>
                <a:rPr lang="en-IN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Size</a:t>
              </a:r>
              <a:endParaRPr lang="en-IN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Cancer (benign / malignant)</a:t>
              </a:r>
              <a:endParaRPr lang="en-IN" dirty="0"/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2895600" y="5181600"/>
            <a:ext cx="6429820" cy="1205230"/>
            <a:chOff x="3359785" y="5715000"/>
            <a:chExt cx="4946015" cy="927100"/>
          </a:xfrm>
        </p:grpSpPr>
        <p:sp>
          <p:nvSpPr>
            <p:cNvPr id="42" name="Google Shape;924;p82"/>
            <p:cNvSpPr/>
            <p:nvPr/>
          </p:nvSpPr>
          <p:spPr>
            <a:xfrm>
              <a:off x="335978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 extrusionOk="0">
                  <a:moveTo>
                    <a:pt x="4793665" y="0"/>
                  </a:moveTo>
                  <a:lnTo>
                    <a:pt x="4784242" y="2481"/>
                  </a:lnTo>
                  <a:lnTo>
                    <a:pt x="4780000" y="5520"/>
                  </a:lnTo>
                  <a:lnTo>
                    <a:pt x="4777346" y="10064"/>
                  </a:lnTo>
                  <a:lnTo>
                    <a:pt x="4774906" y="17223"/>
                  </a:lnTo>
                  <a:lnTo>
                    <a:pt x="4775384" y="24511"/>
                  </a:lnTo>
                  <a:lnTo>
                    <a:pt x="4778557" y="31088"/>
                  </a:lnTo>
                  <a:lnTo>
                    <a:pt x="4784204" y="36118"/>
                  </a:lnTo>
                  <a:lnTo>
                    <a:pt x="4837645" y="67288"/>
                  </a:lnTo>
                  <a:lnTo>
                    <a:pt x="0" y="67288"/>
                  </a:lnTo>
                  <a:lnTo>
                    <a:pt x="0" y="105388"/>
                  </a:lnTo>
                  <a:lnTo>
                    <a:pt x="4837645" y="105388"/>
                  </a:lnTo>
                  <a:lnTo>
                    <a:pt x="4784204" y="136558"/>
                  </a:lnTo>
                  <a:lnTo>
                    <a:pt x="4778557" y="141587"/>
                  </a:lnTo>
                  <a:lnTo>
                    <a:pt x="4775384" y="148164"/>
                  </a:lnTo>
                  <a:lnTo>
                    <a:pt x="4774906" y="155452"/>
                  </a:lnTo>
                  <a:lnTo>
                    <a:pt x="4777346" y="162612"/>
                  </a:lnTo>
                  <a:lnTo>
                    <a:pt x="4782379" y="168262"/>
                  </a:lnTo>
                  <a:lnTo>
                    <a:pt x="4788957" y="171436"/>
                  </a:lnTo>
                  <a:lnTo>
                    <a:pt x="4796245" y="171911"/>
                  </a:lnTo>
                  <a:lnTo>
                    <a:pt x="4803406" y="169467"/>
                  </a:lnTo>
                  <a:lnTo>
                    <a:pt x="4945913" y="86338"/>
                  </a:lnTo>
                  <a:lnTo>
                    <a:pt x="4798860" y="557"/>
                  </a:lnTo>
                  <a:lnTo>
                    <a:pt x="479366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927;p82"/>
            <p:cNvSpPr/>
            <p:nvPr/>
          </p:nvSpPr>
          <p:spPr>
            <a:xfrm>
              <a:off x="36955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928;p82"/>
            <p:cNvSpPr/>
            <p:nvPr/>
          </p:nvSpPr>
          <p:spPr>
            <a:xfrm>
              <a:off x="37673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929;p82"/>
            <p:cNvSpPr/>
            <p:nvPr/>
          </p:nvSpPr>
          <p:spPr>
            <a:xfrm>
              <a:off x="3761042" y="6054467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930;p82"/>
            <p:cNvSpPr/>
            <p:nvPr/>
          </p:nvSpPr>
          <p:spPr>
            <a:xfrm>
              <a:off x="42670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931;p82"/>
            <p:cNvSpPr/>
            <p:nvPr/>
          </p:nvSpPr>
          <p:spPr>
            <a:xfrm>
              <a:off x="43388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932;p82"/>
            <p:cNvSpPr/>
            <p:nvPr/>
          </p:nvSpPr>
          <p:spPr>
            <a:xfrm>
              <a:off x="43388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933;p82"/>
            <p:cNvSpPr/>
            <p:nvPr/>
          </p:nvSpPr>
          <p:spPr>
            <a:xfrm>
              <a:off x="40765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934;p82"/>
            <p:cNvSpPr/>
            <p:nvPr/>
          </p:nvSpPr>
          <p:spPr>
            <a:xfrm>
              <a:off x="41483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935;p82"/>
            <p:cNvSpPr/>
            <p:nvPr/>
          </p:nvSpPr>
          <p:spPr>
            <a:xfrm>
              <a:off x="41483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936;p82"/>
            <p:cNvSpPr/>
            <p:nvPr/>
          </p:nvSpPr>
          <p:spPr>
            <a:xfrm>
              <a:off x="4787710" y="6019800"/>
              <a:ext cx="368300" cy="368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937;p82"/>
            <p:cNvSpPr/>
            <p:nvPr/>
          </p:nvSpPr>
          <p:spPr>
            <a:xfrm>
              <a:off x="4855274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938;p82"/>
            <p:cNvSpPr/>
            <p:nvPr/>
          </p:nvSpPr>
          <p:spPr>
            <a:xfrm>
              <a:off x="4848924" y="6054467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939;p82"/>
            <p:cNvSpPr/>
            <p:nvPr/>
          </p:nvSpPr>
          <p:spPr>
            <a:xfrm>
              <a:off x="55751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940;p82"/>
            <p:cNvSpPr/>
            <p:nvPr/>
          </p:nvSpPr>
          <p:spPr>
            <a:xfrm>
              <a:off x="56469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941;p82"/>
            <p:cNvSpPr/>
            <p:nvPr/>
          </p:nvSpPr>
          <p:spPr>
            <a:xfrm>
              <a:off x="56469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942;p82"/>
            <p:cNvSpPr/>
            <p:nvPr/>
          </p:nvSpPr>
          <p:spPr>
            <a:xfrm>
              <a:off x="6121210" y="60198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943;p82"/>
            <p:cNvSpPr/>
            <p:nvPr/>
          </p:nvSpPr>
          <p:spPr>
            <a:xfrm>
              <a:off x="6193092" y="6060817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944;p82"/>
            <p:cNvSpPr/>
            <p:nvPr/>
          </p:nvSpPr>
          <p:spPr>
            <a:xfrm>
              <a:off x="61930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945;p82"/>
            <p:cNvSpPr/>
            <p:nvPr/>
          </p:nvSpPr>
          <p:spPr>
            <a:xfrm>
              <a:off x="6654610" y="60325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946;p82"/>
            <p:cNvSpPr/>
            <p:nvPr/>
          </p:nvSpPr>
          <p:spPr>
            <a:xfrm>
              <a:off x="6713499" y="6067167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947;p82"/>
            <p:cNvSpPr/>
            <p:nvPr/>
          </p:nvSpPr>
          <p:spPr>
            <a:xfrm>
              <a:off x="71245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948;p82"/>
            <p:cNvSpPr/>
            <p:nvPr/>
          </p:nvSpPr>
          <p:spPr>
            <a:xfrm>
              <a:off x="7181660" y="6067167"/>
              <a:ext cx="241300" cy="2413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949;p82"/>
            <p:cNvSpPr/>
            <p:nvPr/>
          </p:nvSpPr>
          <p:spPr>
            <a:xfrm>
              <a:off x="7429310" y="6032500"/>
              <a:ext cx="368300" cy="368300"/>
            </a:xfrm>
            <a:prstGeom prst="rect">
              <a:avLst/>
            </a:prstGeom>
            <a:blipFill rotWithShape="1">
              <a:blip r:embed="rId1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950;p82"/>
            <p:cNvSpPr/>
            <p:nvPr/>
          </p:nvSpPr>
          <p:spPr>
            <a:xfrm>
              <a:off x="7499096" y="6067167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951;p82"/>
            <p:cNvSpPr/>
            <p:nvPr/>
          </p:nvSpPr>
          <p:spPr>
            <a:xfrm>
              <a:off x="59053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952;p82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953;p82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954;p82"/>
            <p:cNvSpPr/>
            <p:nvPr/>
          </p:nvSpPr>
          <p:spPr>
            <a:xfrm>
              <a:off x="5473510" y="6032500"/>
              <a:ext cx="355600" cy="368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955;p82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956;p82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957;p82"/>
            <p:cNvSpPr/>
            <p:nvPr/>
          </p:nvSpPr>
          <p:spPr>
            <a:xfrm>
              <a:off x="5892610" y="5715000"/>
              <a:ext cx="152400" cy="927100"/>
            </a:xfrm>
            <a:prstGeom prst="rect">
              <a:avLst/>
            </a:prstGeom>
            <a:blipFill rotWithShape="1">
              <a:blip r:embed="rId2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958;p82"/>
            <p:cNvSpPr/>
            <p:nvPr/>
          </p:nvSpPr>
          <p:spPr>
            <a:xfrm>
              <a:off x="596881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w="120000" h="796290" extrusionOk="0">
                  <a:moveTo>
                    <a:pt x="0" y="0"/>
                  </a:moveTo>
                  <a:lnTo>
                    <a:pt x="0" y="79609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019800" y="62484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=T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0" y="5181600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Predict benign</a:t>
            </a:r>
            <a:endParaRPr lang="en-IN" dirty="0"/>
          </a:p>
        </p:txBody>
      </p:sp>
      <p:sp>
        <p:nvSpPr>
          <p:cNvPr id="77" name="TextBox 76"/>
          <p:cNvSpPr txBox="1"/>
          <p:nvPr/>
        </p:nvSpPr>
        <p:spPr>
          <a:xfrm>
            <a:off x="6460001" y="5181600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Predict malignant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610600" y="4724400"/>
            <a:ext cx="31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Learnt </a:t>
            </a:r>
            <a:r>
              <a:rPr lang="en-I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classifer</a:t>
            </a: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If x&gt;T, malignant else benign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Increasing Feature Dimension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72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Supervised Learning Techniques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  <a:endParaRPr lang="en-US" dirty="0" smtClean="0"/>
          </a:p>
          <a:p>
            <a:r>
              <a:rPr lang="en-US" dirty="0" smtClean="0"/>
              <a:t>Logistic </a:t>
            </a:r>
            <a:r>
              <a:rPr lang="en-US" dirty="0"/>
              <a:t>Regression </a:t>
            </a:r>
            <a:endParaRPr lang="en-US" dirty="0" smtClean="0"/>
          </a:p>
          <a:p>
            <a:r>
              <a:rPr lang="en-US" dirty="0" smtClean="0"/>
              <a:t>Naïve Bayes Classifiers</a:t>
            </a:r>
          </a:p>
          <a:p>
            <a:r>
              <a:rPr lang="en-US" dirty="0" smtClean="0"/>
              <a:t>Support </a:t>
            </a:r>
            <a:r>
              <a:rPr lang="en-US" dirty="0"/>
              <a:t>Vector Machines (SVMs) </a:t>
            </a:r>
            <a:endParaRPr lang="en-US" dirty="0" smtClean="0"/>
          </a:p>
          <a:p>
            <a:r>
              <a:rPr lang="en-US" dirty="0" smtClean="0"/>
              <a:t>Decision </a:t>
            </a:r>
            <a:r>
              <a:rPr lang="en-US" dirty="0"/>
              <a:t>Trees and Random Forests </a:t>
            </a:r>
            <a:endParaRPr lang="en-US" dirty="0" smtClean="0"/>
          </a:p>
          <a:p>
            <a:r>
              <a:rPr lang="en-US" dirty="0" smtClean="0"/>
              <a:t>Neural </a:t>
            </a:r>
            <a:r>
              <a:rPr lang="en-US" dirty="0"/>
              <a:t>networks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4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Unsupervised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Given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..., </a:t>
            </a:r>
            <a:r>
              <a:rPr lang="en-US" i="1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baseline="-2500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n</a:t>
            </a:r>
            <a:r>
              <a:rPr lang="en-US" kern="0" baseline="-2500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(without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labels)</a:t>
            </a:r>
          </a:p>
          <a:p>
            <a:pPr marL="355600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 hidden structure behind the </a:t>
            </a:r>
            <a:r>
              <a:rPr lang="en-US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’s</a:t>
            </a:r>
          </a:p>
          <a:p>
            <a:pPr marL="812800" lvl="1" indent="-342900">
              <a:spcBef>
                <a:spcPts val="76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.g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., clustering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82" name="Group 81"/>
          <p:cNvGrpSpPr/>
          <p:nvPr/>
        </p:nvGrpSpPr>
        <p:grpSpPr>
          <a:xfrm>
            <a:off x="2256161" y="3044736"/>
            <a:ext cx="7954639" cy="2726055"/>
            <a:chOff x="2256161" y="3044736"/>
            <a:chExt cx="7954639" cy="2726055"/>
          </a:xfrm>
        </p:grpSpPr>
        <p:sp>
          <p:nvSpPr>
            <p:cNvPr id="6" name="Google Shape;1007;p84"/>
            <p:cNvSpPr/>
            <p:nvPr/>
          </p:nvSpPr>
          <p:spPr>
            <a:xfrm>
              <a:off x="23349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8" y="171006"/>
                  </a:lnTo>
                  <a:lnTo>
                    <a:pt x="23745" y="170529"/>
                  </a:lnTo>
                  <a:lnTo>
                    <a:pt x="30323" y="167356"/>
                  </a:lnTo>
                  <a:lnTo>
                    <a:pt x="35352" y="161709"/>
                  </a:lnTo>
                  <a:lnTo>
                    <a:pt x="66523" y="108267"/>
                  </a:lnTo>
                  <a:lnTo>
                    <a:pt x="148729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29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0" y="156956"/>
                  </a:lnTo>
                  <a:lnTo>
                    <a:pt x="171145" y="149668"/>
                  </a:lnTo>
                  <a:lnTo>
                    <a:pt x="168702" y="142506"/>
                  </a:lnTo>
                  <a:lnTo>
                    <a:pt x="148729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1008;p84"/>
            <p:cNvSpPr/>
            <p:nvPr/>
          </p:nvSpPr>
          <p:spPr>
            <a:xfrm>
              <a:off x="2256161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06" y="105384"/>
                  </a:lnTo>
                  <a:lnTo>
                    <a:pt x="3436664" y="136555"/>
                  </a:lnTo>
                  <a:lnTo>
                    <a:pt x="3431017" y="141584"/>
                  </a:lnTo>
                  <a:lnTo>
                    <a:pt x="3427844" y="148162"/>
                  </a:lnTo>
                  <a:lnTo>
                    <a:pt x="3427366" y="155449"/>
                  </a:lnTo>
                  <a:lnTo>
                    <a:pt x="3429806" y="162609"/>
                  </a:lnTo>
                  <a:lnTo>
                    <a:pt x="3434839" y="168259"/>
                  </a:lnTo>
                  <a:lnTo>
                    <a:pt x="3441417" y="171432"/>
                  </a:lnTo>
                  <a:lnTo>
                    <a:pt x="3448705" y="171908"/>
                  </a:lnTo>
                  <a:lnTo>
                    <a:pt x="3455866" y="169464"/>
                  </a:lnTo>
                  <a:lnTo>
                    <a:pt x="3598373" y="86335"/>
                  </a:lnTo>
                  <a:lnTo>
                    <a:pt x="3565714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38" y="0"/>
                  </a:moveTo>
                  <a:lnTo>
                    <a:pt x="3436702" y="2476"/>
                  </a:lnTo>
                  <a:lnTo>
                    <a:pt x="3432460" y="5511"/>
                  </a:lnTo>
                  <a:lnTo>
                    <a:pt x="3429806" y="10058"/>
                  </a:lnTo>
                  <a:lnTo>
                    <a:pt x="3427366" y="17220"/>
                  </a:lnTo>
                  <a:lnTo>
                    <a:pt x="3427844" y="24507"/>
                  </a:lnTo>
                  <a:lnTo>
                    <a:pt x="3431017" y="31086"/>
                  </a:lnTo>
                  <a:lnTo>
                    <a:pt x="3436664" y="36118"/>
                  </a:lnTo>
                  <a:lnTo>
                    <a:pt x="3490106" y="67285"/>
                  </a:lnTo>
                  <a:lnTo>
                    <a:pt x="3565714" y="67285"/>
                  </a:lnTo>
                  <a:lnTo>
                    <a:pt x="3451320" y="558"/>
                  </a:lnTo>
                  <a:lnTo>
                    <a:pt x="3446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009;p84"/>
            <p:cNvSpPr/>
            <p:nvPr/>
          </p:nvSpPr>
          <p:spPr>
            <a:xfrm>
              <a:off x="2878887" y="42545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1010;p84"/>
            <p:cNvSpPr/>
            <p:nvPr/>
          </p:nvSpPr>
          <p:spPr>
            <a:xfrm>
              <a:off x="2943403" y="429491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011;p84"/>
            <p:cNvSpPr/>
            <p:nvPr/>
          </p:nvSpPr>
          <p:spPr>
            <a:xfrm>
              <a:off x="32852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012;p84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299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599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299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013;p84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014;p84"/>
            <p:cNvSpPr/>
            <p:nvPr/>
          </p:nvSpPr>
          <p:spPr>
            <a:xfrm>
              <a:off x="3285287" y="4864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015;p84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016;p84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017;p84"/>
            <p:cNvSpPr/>
            <p:nvPr/>
          </p:nvSpPr>
          <p:spPr>
            <a:xfrm>
              <a:off x="2828087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018;p84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019;p84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020;p84"/>
            <p:cNvSpPr/>
            <p:nvPr/>
          </p:nvSpPr>
          <p:spPr>
            <a:xfrm>
              <a:off x="3209087" y="36576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1021;p84"/>
            <p:cNvSpPr/>
            <p:nvPr/>
          </p:nvSpPr>
          <p:spPr>
            <a:xfrm>
              <a:off x="3271761" y="3700030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1022;p84"/>
            <p:cNvSpPr/>
            <p:nvPr/>
          </p:nvSpPr>
          <p:spPr>
            <a:xfrm>
              <a:off x="3513887" y="3911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1023;p84"/>
            <p:cNvSpPr/>
            <p:nvPr/>
          </p:nvSpPr>
          <p:spPr>
            <a:xfrm>
              <a:off x="3576561" y="3949979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1024;p84"/>
            <p:cNvSpPr/>
            <p:nvPr/>
          </p:nvSpPr>
          <p:spPr>
            <a:xfrm>
              <a:off x="3856787" y="36957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025;p84"/>
            <p:cNvSpPr/>
            <p:nvPr/>
          </p:nvSpPr>
          <p:spPr>
            <a:xfrm>
              <a:off x="3919461" y="3730040"/>
              <a:ext cx="241300" cy="241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1026;p84"/>
            <p:cNvSpPr/>
            <p:nvPr/>
          </p:nvSpPr>
          <p:spPr>
            <a:xfrm>
              <a:off x="3590087" y="34163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1027;p84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1028;p84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029;p84"/>
            <p:cNvSpPr/>
            <p:nvPr/>
          </p:nvSpPr>
          <p:spPr>
            <a:xfrm>
              <a:off x="45552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030;p84"/>
            <p:cNvSpPr/>
            <p:nvPr/>
          </p:nvSpPr>
          <p:spPr>
            <a:xfrm>
              <a:off x="4617961" y="44092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031;p84"/>
            <p:cNvSpPr/>
            <p:nvPr/>
          </p:nvSpPr>
          <p:spPr>
            <a:xfrm>
              <a:off x="4301287" y="47117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1032;p84"/>
            <p:cNvSpPr/>
            <p:nvPr/>
          </p:nvSpPr>
          <p:spPr>
            <a:xfrm>
              <a:off x="4365790" y="47521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1033;p84"/>
            <p:cNvSpPr/>
            <p:nvPr/>
          </p:nvSpPr>
          <p:spPr>
            <a:xfrm>
              <a:off x="4669587" y="47117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1034;p84"/>
            <p:cNvSpPr/>
            <p:nvPr/>
          </p:nvSpPr>
          <p:spPr>
            <a:xfrm>
              <a:off x="4732261" y="4752111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1035;p84"/>
            <p:cNvSpPr/>
            <p:nvPr/>
          </p:nvSpPr>
          <p:spPr>
            <a:xfrm>
              <a:off x="5037887" y="4546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1036;p84"/>
            <p:cNvSpPr/>
            <p:nvPr/>
          </p:nvSpPr>
          <p:spPr>
            <a:xfrm>
              <a:off x="5100561" y="4584979"/>
              <a:ext cx="241300" cy="241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1037;p84"/>
            <p:cNvSpPr/>
            <p:nvPr/>
          </p:nvSpPr>
          <p:spPr>
            <a:xfrm>
              <a:off x="3082087" y="46228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1038;p84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58793" y="219618"/>
                  </a:lnTo>
                  <a:lnTo>
                    <a:pt x="195124" y="195124"/>
                  </a:lnTo>
                  <a:lnTo>
                    <a:pt x="219618" y="158793"/>
                  </a:lnTo>
                  <a:lnTo>
                    <a:pt x="228600" y="114300"/>
                  </a:lnTo>
                  <a:lnTo>
                    <a:pt x="219618" y="69812"/>
                  </a:lnTo>
                  <a:lnTo>
                    <a:pt x="195124" y="33480"/>
                  </a:lnTo>
                  <a:lnTo>
                    <a:pt x="158793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1039;p84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1040;p84"/>
            <p:cNvSpPr/>
            <p:nvPr/>
          </p:nvSpPr>
          <p:spPr>
            <a:xfrm>
              <a:off x="3348787" y="3302000"/>
              <a:ext cx="3683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1041;p84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1042;p84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1043;p84"/>
            <p:cNvSpPr/>
            <p:nvPr/>
          </p:nvSpPr>
          <p:spPr>
            <a:xfrm>
              <a:off x="66910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5" y="108267"/>
                  </a:moveTo>
                  <a:lnTo>
                    <a:pt x="66525" y="108267"/>
                  </a:lnTo>
                  <a:lnTo>
                    <a:pt x="66525" y="2725623"/>
                  </a:lnTo>
                  <a:lnTo>
                    <a:pt x="104625" y="2725623"/>
                  </a:lnTo>
                  <a:lnTo>
                    <a:pt x="104625" y="108267"/>
                  </a:lnTo>
                  <a:close/>
                </a:path>
                <a:path w="171450" h="2726054" extrusionOk="0">
                  <a:moveTo>
                    <a:pt x="85575" y="0"/>
                  </a:moveTo>
                  <a:lnTo>
                    <a:pt x="2441" y="142506"/>
                  </a:lnTo>
                  <a:lnTo>
                    <a:pt x="0" y="149668"/>
                  </a:lnTo>
                  <a:lnTo>
                    <a:pt x="474" y="156956"/>
                  </a:lnTo>
                  <a:lnTo>
                    <a:pt x="3646" y="163534"/>
                  </a:lnTo>
                  <a:lnTo>
                    <a:pt x="9299" y="168567"/>
                  </a:lnTo>
                  <a:lnTo>
                    <a:pt x="16460" y="171006"/>
                  </a:lnTo>
                  <a:lnTo>
                    <a:pt x="23747" y="170529"/>
                  </a:lnTo>
                  <a:lnTo>
                    <a:pt x="30321" y="167356"/>
                  </a:lnTo>
                  <a:lnTo>
                    <a:pt x="35347" y="161709"/>
                  </a:lnTo>
                  <a:lnTo>
                    <a:pt x="66525" y="108267"/>
                  </a:lnTo>
                  <a:lnTo>
                    <a:pt x="148725" y="108267"/>
                  </a:lnTo>
                  <a:lnTo>
                    <a:pt x="85575" y="0"/>
                  </a:lnTo>
                  <a:close/>
                </a:path>
                <a:path w="171450" h="2726054" extrusionOk="0">
                  <a:moveTo>
                    <a:pt x="148725" y="108267"/>
                  </a:moveTo>
                  <a:lnTo>
                    <a:pt x="104625" y="108267"/>
                  </a:lnTo>
                  <a:lnTo>
                    <a:pt x="135791" y="161709"/>
                  </a:lnTo>
                  <a:lnTo>
                    <a:pt x="140818" y="167356"/>
                  </a:lnTo>
                  <a:lnTo>
                    <a:pt x="147397" y="170529"/>
                  </a:lnTo>
                  <a:lnTo>
                    <a:pt x="154688" y="171006"/>
                  </a:lnTo>
                  <a:lnTo>
                    <a:pt x="161851" y="168567"/>
                  </a:lnTo>
                  <a:lnTo>
                    <a:pt x="167498" y="163534"/>
                  </a:lnTo>
                  <a:lnTo>
                    <a:pt x="170670" y="156956"/>
                  </a:lnTo>
                  <a:lnTo>
                    <a:pt x="171144" y="149668"/>
                  </a:lnTo>
                  <a:lnTo>
                    <a:pt x="168697" y="142506"/>
                  </a:lnTo>
                  <a:lnTo>
                    <a:pt x="148725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1044;p84"/>
            <p:cNvSpPr/>
            <p:nvPr/>
          </p:nvSpPr>
          <p:spPr>
            <a:xfrm>
              <a:off x="6612255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12" y="105384"/>
                  </a:lnTo>
                  <a:lnTo>
                    <a:pt x="3436670" y="136555"/>
                  </a:lnTo>
                  <a:lnTo>
                    <a:pt x="3431023" y="141584"/>
                  </a:lnTo>
                  <a:lnTo>
                    <a:pt x="3427850" y="148162"/>
                  </a:lnTo>
                  <a:lnTo>
                    <a:pt x="3427373" y="155449"/>
                  </a:lnTo>
                  <a:lnTo>
                    <a:pt x="3429812" y="162609"/>
                  </a:lnTo>
                  <a:lnTo>
                    <a:pt x="3434845" y="168259"/>
                  </a:lnTo>
                  <a:lnTo>
                    <a:pt x="3441423" y="171432"/>
                  </a:lnTo>
                  <a:lnTo>
                    <a:pt x="3448711" y="171908"/>
                  </a:lnTo>
                  <a:lnTo>
                    <a:pt x="3455873" y="169464"/>
                  </a:lnTo>
                  <a:lnTo>
                    <a:pt x="3598379" y="86335"/>
                  </a:lnTo>
                  <a:lnTo>
                    <a:pt x="3565721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45" y="0"/>
                  </a:moveTo>
                  <a:lnTo>
                    <a:pt x="3436708" y="2476"/>
                  </a:lnTo>
                  <a:lnTo>
                    <a:pt x="3432467" y="5511"/>
                  </a:lnTo>
                  <a:lnTo>
                    <a:pt x="3429812" y="10058"/>
                  </a:lnTo>
                  <a:lnTo>
                    <a:pt x="3427373" y="17220"/>
                  </a:lnTo>
                  <a:lnTo>
                    <a:pt x="3427850" y="24507"/>
                  </a:lnTo>
                  <a:lnTo>
                    <a:pt x="3431023" y="31086"/>
                  </a:lnTo>
                  <a:lnTo>
                    <a:pt x="3436670" y="36118"/>
                  </a:lnTo>
                  <a:lnTo>
                    <a:pt x="3490112" y="67285"/>
                  </a:lnTo>
                  <a:lnTo>
                    <a:pt x="3565721" y="67285"/>
                  </a:lnTo>
                  <a:lnTo>
                    <a:pt x="3451326" y="558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1045;p84"/>
            <p:cNvSpPr/>
            <p:nvPr/>
          </p:nvSpPr>
          <p:spPr>
            <a:xfrm>
              <a:off x="7234987" y="42545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1046;p84"/>
            <p:cNvSpPr/>
            <p:nvPr/>
          </p:nvSpPr>
          <p:spPr>
            <a:xfrm>
              <a:off x="7305840" y="4301261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1047;p84"/>
            <p:cNvSpPr/>
            <p:nvPr/>
          </p:nvSpPr>
          <p:spPr>
            <a:xfrm>
              <a:off x="7299490" y="429491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1048;p84"/>
            <p:cNvSpPr/>
            <p:nvPr/>
          </p:nvSpPr>
          <p:spPr>
            <a:xfrm>
              <a:off x="76413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1049;p84"/>
            <p:cNvSpPr/>
            <p:nvPr/>
          </p:nvSpPr>
          <p:spPr>
            <a:xfrm>
              <a:off x="7710411" y="4415561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1050;p84"/>
            <p:cNvSpPr/>
            <p:nvPr/>
          </p:nvSpPr>
          <p:spPr>
            <a:xfrm>
              <a:off x="77104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1051;p84"/>
            <p:cNvSpPr/>
            <p:nvPr/>
          </p:nvSpPr>
          <p:spPr>
            <a:xfrm>
              <a:off x="7641387" y="48641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1052;p84"/>
            <p:cNvSpPr/>
            <p:nvPr/>
          </p:nvSpPr>
          <p:spPr>
            <a:xfrm>
              <a:off x="7710411" y="4912880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1053;p84"/>
            <p:cNvSpPr/>
            <p:nvPr/>
          </p:nvSpPr>
          <p:spPr>
            <a:xfrm>
              <a:off x="77104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1054;p84"/>
            <p:cNvSpPr/>
            <p:nvPr/>
          </p:nvSpPr>
          <p:spPr>
            <a:xfrm>
              <a:off x="7184187" y="47498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1055;p84"/>
            <p:cNvSpPr/>
            <p:nvPr/>
          </p:nvSpPr>
          <p:spPr>
            <a:xfrm>
              <a:off x="7253211" y="4798580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1056;p84"/>
            <p:cNvSpPr/>
            <p:nvPr/>
          </p:nvSpPr>
          <p:spPr>
            <a:xfrm>
              <a:off x="72532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1057;p84"/>
            <p:cNvSpPr/>
            <p:nvPr/>
          </p:nvSpPr>
          <p:spPr>
            <a:xfrm>
              <a:off x="7565187" y="3657600"/>
              <a:ext cx="368300" cy="368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1058;p84"/>
            <p:cNvSpPr/>
            <p:nvPr/>
          </p:nvSpPr>
          <p:spPr>
            <a:xfrm>
              <a:off x="7627861" y="3700030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1059;p84"/>
            <p:cNvSpPr/>
            <p:nvPr/>
          </p:nvSpPr>
          <p:spPr>
            <a:xfrm>
              <a:off x="7869987" y="3911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1060;p84"/>
            <p:cNvSpPr/>
            <p:nvPr/>
          </p:nvSpPr>
          <p:spPr>
            <a:xfrm>
              <a:off x="7932661" y="3949979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1061;p84"/>
            <p:cNvSpPr/>
            <p:nvPr/>
          </p:nvSpPr>
          <p:spPr>
            <a:xfrm>
              <a:off x="8212887" y="36957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1062;p84"/>
            <p:cNvSpPr/>
            <p:nvPr/>
          </p:nvSpPr>
          <p:spPr>
            <a:xfrm>
              <a:off x="8275561" y="3730040"/>
              <a:ext cx="241300" cy="241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1063;p84"/>
            <p:cNvSpPr/>
            <p:nvPr/>
          </p:nvSpPr>
          <p:spPr>
            <a:xfrm>
              <a:off x="7946187" y="34163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1064;p84"/>
            <p:cNvSpPr/>
            <p:nvPr/>
          </p:nvSpPr>
          <p:spPr>
            <a:xfrm>
              <a:off x="8017040" y="3463061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4" h="228600" extrusionOk="0">
                  <a:moveTo>
                    <a:pt x="114312" y="0"/>
                  </a:moveTo>
                  <a:lnTo>
                    <a:pt x="69817" y="8981"/>
                  </a:lnTo>
                  <a:lnTo>
                    <a:pt x="33481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1" y="195119"/>
                  </a:lnTo>
                  <a:lnTo>
                    <a:pt x="69817" y="219616"/>
                  </a:lnTo>
                  <a:lnTo>
                    <a:pt x="114312" y="228599"/>
                  </a:lnTo>
                  <a:lnTo>
                    <a:pt x="158800" y="219616"/>
                  </a:lnTo>
                  <a:lnTo>
                    <a:pt x="195132" y="195119"/>
                  </a:lnTo>
                  <a:lnTo>
                    <a:pt x="219629" y="158787"/>
                  </a:lnTo>
                  <a:lnTo>
                    <a:pt x="228612" y="114300"/>
                  </a:lnTo>
                  <a:lnTo>
                    <a:pt x="219629" y="69806"/>
                  </a:lnTo>
                  <a:lnTo>
                    <a:pt x="195132" y="33475"/>
                  </a:lnTo>
                  <a:lnTo>
                    <a:pt x="158800" y="8981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1065;p84"/>
            <p:cNvSpPr/>
            <p:nvPr/>
          </p:nvSpPr>
          <p:spPr>
            <a:xfrm>
              <a:off x="80170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1066;p84"/>
            <p:cNvSpPr/>
            <p:nvPr/>
          </p:nvSpPr>
          <p:spPr>
            <a:xfrm>
              <a:off x="8911387" y="4368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1067;p84"/>
            <p:cNvSpPr/>
            <p:nvPr/>
          </p:nvSpPr>
          <p:spPr>
            <a:xfrm>
              <a:off x="8974061" y="440921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1068;p84"/>
            <p:cNvSpPr/>
            <p:nvPr/>
          </p:nvSpPr>
          <p:spPr>
            <a:xfrm>
              <a:off x="8657387" y="4711700"/>
              <a:ext cx="368300" cy="3683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1069;p84"/>
            <p:cNvSpPr/>
            <p:nvPr/>
          </p:nvSpPr>
          <p:spPr>
            <a:xfrm>
              <a:off x="8721890" y="4752111"/>
              <a:ext cx="241300" cy="2413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1070;p84"/>
            <p:cNvSpPr/>
            <p:nvPr/>
          </p:nvSpPr>
          <p:spPr>
            <a:xfrm>
              <a:off x="9025687" y="47117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1071;p84"/>
            <p:cNvSpPr/>
            <p:nvPr/>
          </p:nvSpPr>
          <p:spPr>
            <a:xfrm>
              <a:off x="9088361" y="475211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1072;p84"/>
            <p:cNvSpPr/>
            <p:nvPr/>
          </p:nvSpPr>
          <p:spPr>
            <a:xfrm>
              <a:off x="9393987" y="4546600"/>
              <a:ext cx="368300" cy="368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1073;p84"/>
            <p:cNvSpPr/>
            <p:nvPr/>
          </p:nvSpPr>
          <p:spPr>
            <a:xfrm>
              <a:off x="9456661" y="4584979"/>
              <a:ext cx="241300" cy="241300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1074;p84"/>
            <p:cNvSpPr/>
            <p:nvPr/>
          </p:nvSpPr>
          <p:spPr>
            <a:xfrm>
              <a:off x="7438187" y="4622800"/>
              <a:ext cx="368300" cy="368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1075;p84"/>
            <p:cNvSpPr/>
            <p:nvPr/>
          </p:nvSpPr>
          <p:spPr>
            <a:xfrm>
              <a:off x="7512723" y="4667529"/>
              <a:ext cx="228600" cy="2286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1076;p84"/>
            <p:cNvSpPr/>
            <p:nvPr/>
          </p:nvSpPr>
          <p:spPr>
            <a:xfrm>
              <a:off x="75127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1077;p84"/>
            <p:cNvSpPr/>
            <p:nvPr/>
          </p:nvSpPr>
          <p:spPr>
            <a:xfrm>
              <a:off x="7704887" y="3302000"/>
              <a:ext cx="3683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1078;p84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1079;p84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1080;p84"/>
            <p:cNvSpPr/>
            <p:nvPr/>
          </p:nvSpPr>
          <p:spPr>
            <a:xfrm>
              <a:off x="5469687" y="3873500"/>
              <a:ext cx="1219200" cy="698500"/>
            </a:xfrm>
            <a:prstGeom prst="rect">
              <a:avLst/>
            </a:prstGeom>
            <a:blipFill rotWithShape="1">
              <a:blip r:embed="rId1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1081;p84"/>
            <p:cNvSpPr/>
            <p:nvPr/>
          </p:nvSpPr>
          <p:spPr>
            <a:xfrm>
              <a:off x="5533187" y="3934980"/>
              <a:ext cx="1079068" cy="534492"/>
            </a:xfrm>
            <a:prstGeom prst="rect">
              <a:avLst/>
            </a:prstGeom>
            <a:blipFill rotWithShape="1">
              <a:blip r:embed="rId2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1082;p84"/>
            <p:cNvSpPr/>
            <p:nvPr/>
          </p:nvSpPr>
          <p:spPr>
            <a:xfrm>
              <a:off x="5533187" y="3934980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 extrusionOk="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80" y="267248"/>
                  </a:lnTo>
                  <a:lnTo>
                    <a:pt x="811828" y="534495"/>
                  </a:lnTo>
                  <a:lnTo>
                    <a:pt x="811828" y="400871"/>
                  </a:lnTo>
                  <a:lnTo>
                    <a:pt x="0" y="400871"/>
                  </a:lnTo>
                  <a:lnTo>
                    <a:pt x="0" y="133624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Unsupervised Learning Techniques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Autofit/>
          </a:bodyPr>
          <a:lstStyle/>
          <a:p>
            <a:r>
              <a:rPr lang="en-IN" dirty="0"/>
              <a:t>Clustering </a:t>
            </a:r>
            <a:endParaRPr lang="en-IN" dirty="0" smtClean="0"/>
          </a:p>
          <a:p>
            <a:pPr lvl="1"/>
            <a:r>
              <a:rPr lang="en-IN" dirty="0" smtClean="0"/>
              <a:t>k-Means </a:t>
            </a:r>
          </a:p>
          <a:p>
            <a:pPr lvl="1"/>
            <a:r>
              <a:rPr lang="en-IN" dirty="0" smtClean="0"/>
              <a:t>Hierarchical </a:t>
            </a:r>
            <a:r>
              <a:rPr lang="en-IN" dirty="0"/>
              <a:t>Cluster </a:t>
            </a:r>
            <a:r>
              <a:rPr lang="en-IN" dirty="0" smtClean="0"/>
              <a:t>Analysis</a:t>
            </a:r>
          </a:p>
          <a:p>
            <a:pPr lvl="1"/>
            <a:r>
              <a:rPr lang="en-IN" dirty="0" smtClean="0"/>
              <a:t>Expectation </a:t>
            </a:r>
            <a:r>
              <a:rPr lang="en-IN" dirty="0"/>
              <a:t>Maximization </a:t>
            </a:r>
            <a:endParaRPr lang="en-IN" dirty="0" smtClean="0"/>
          </a:p>
          <a:p>
            <a:r>
              <a:rPr lang="en-IN" dirty="0" smtClean="0"/>
              <a:t>Visualization </a:t>
            </a:r>
            <a:r>
              <a:rPr lang="en-IN" dirty="0"/>
              <a:t>and dimensionality reduction </a:t>
            </a:r>
            <a:endParaRPr lang="en-IN" dirty="0" smtClean="0"/>
          </a:p>
          <a:p>
            <a:pPr lvl="1"/>
            <a:r>
              <a:rPr lang="en-IN" dirty="0" smtClean="0"/>
              <a:t>Principal </a:t>
            </a:r>
            <a:r>
              <a:rPr lang="en-IN" dirty="0"/>
              <a:t>Component Analysis (PCA) </a:t>
            </a:r>
            <a:endParaRPr lang="en-IN" dirty="0" smtClean="0"/>
          </a:p>
          <a:p>
            <a:pPr lvl="1"/>
            <a:r>
              <a:rPr lang="en-IN" dirty="0" smtClean="0"/>
              <a:t>Kernel PCA</a:t>
            </a:r>
          </a:p>
          <a:p>
            <a:pPr lvl="1"/>
            <a:r>
              <a:rPr lang="en-IN" smtClean="0"/>
              <a:t>Locally-Linear </a:t>
            </a:r>
            <a:r>
              <a:rPr lang="en-IN" dirty="0"/>
              <a:t>Embedding (LLE) </a:t>
            </a:r>
            <a:endParaRPr lang="en-IN" dirty="0" smtClean="0"/>
          </a:p>
          <a:p>
            <a:pPr lvl="1"/>
            <a:r>
              <a:rPr lang="en-IN" dirty="0" smtClean="0"/>
              <a:t>t-distributed </a:t>
            </a:r>
            <a:r>
              <a:rPr lang="en-IN" dirty="0"/>
              <a:t>Stochastic </a:t>
            </a:r>
            <a:r>
              <a:rPr lang="en-IN" dirty="0" err="1"/>
              <a:t>Neighbor</a:t>
            </a:r>
            <a:r>
              <a:rPr lang="en-IN" dirty="0"/>
              <a:t> Embedding (t-SNE) </a:t>
            </a:r>
            <a:endParaRPr lang="en-IN" dirty="0" smtClean="0"/>
          </a:p>
          <a:p>
            <a:r>
              <a:rPr lang="en-IN" dirty="0" smtClean="0"/>
              <a:t>Association </a:t>
            </a:r>
            <a:r>
              <a:rPr lang="en-IN" dirty="0"/>
              <a:t>rule learning </a:t>
            </a:r>
            <a:endParaRPr lang="en-IN" dirty="0" smtClean="0"/>
          </a:p>
          <a:p>
            <a:pPr lvl="1"/>
            <a:r>
              <a:rPr lang="en-IN" dirty="0" err="1" smtClean="0"/>
              <a:t>Apriori</a:t>
            </a:r>
            <a:r>
              <a:rPr lang="en-IN" dirty="0" smtClean="0"/>
              <a:t> </a:t>
            </a:r>
          </a:p>
          <a:p>
            <a:pPr lvl="1"/>
            <a:r>
              <a:rPr lang="en-IN" dirty="0" err="1" smtClean="0"/>
              <a:t>Eclat</a:t>
            </a:r>
            <a:r>
              <a:rPr lang="en-US" dirty="0" smtClean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9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Data Visualization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447799"/>
          </a:xfrm>
        </p:spPr>
        <p:txBody>
          <a:bodyPr>
            <a:no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reserve </a:t>
            </a:r>
            <a:r>
              <a:rPr lang="en-US" dirty="0"/>
              <a:t>as much structure </a:t>
            </a:r>
            <a:r>
              <a:rPr lang="en-US" dirty="0" smtClean="0"/>
              <a:t>as possible 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trying to keep separate clusters in the input space from overlapping in the </a:t>
            </a:r>
            <a:r>
              <a:rPr lang="en-US" dirty="0" smtClean="0"/>
              <a:t>visualization</a:t>
            </a:r>
          </a:p>
          <a:p>
            <a:r>
              <a:rPr lang="en-US" dirty="0" smtClean="0"/>
              <a:t>Understand </a:t>
            </a:r>
            <a:r>
              <a:rPr lang="en-US" dirty="0"/>
              <a:t>how the data is </a:t>
            </a:r>
            <a:r>
              <a:rPr lang="en-US" dirty="0" smtClean="0"/>
              <a:t>organized</a:t>
            </a:r>
          </a:p>
          <a:p>
            <a:r>
              <a:rPr lang="en-US" dirty="0"/>
              <a:t>I</a:t>
            </a:r>
            <a:r>
              <a:rPr lang="en-US" dirty="0" smtClean="0"/>
              <a:t>dentify </a:t>
            </a:r>
            <a:r>
              <a:rPr lang="en-US" dirty="0"/>
              <a:t>unsuspected patterns.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Visualize 2/3D representation of complex unlabelled training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24200"/>
            <a:ext cx="5560367" cy="3484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15" y="3200400"/>
            <a:ext cx="6037385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4495800"/>
            <a:ext cx="1007007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automobile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1862" y="5062182"/>
            <a:ext cx="508473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deer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5791200"/>
            <a:ext cx="603050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horse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6172200"/>
            <a:ext cx="502061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ship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3886200"/>
            <a:ext cx="468398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dog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0" y="4114800"/>
            <a:ext cx="559769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truck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3810000"/>
            <a:ext cx="476412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bird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800" y="3581400"/>
            <a:ext cx="405880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cat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3124200"/>
            <a:ext cx="484428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frog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0" y="6248400"/>
            <a:ext cx="774571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airplane</a:t>
            </a:r>
            <a:endParaRPr lang="en-IN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Applications: Unsupervised 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Genomics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application: Group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individuals by genetic similarity</a:t>
            </a:r>
          </a:p>
          <a:p>
            <a:endParaRPr lang="en-IN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95400" y="1752600"/>
            <a:ext cx="8915400" cy="4724400"/>
            <a:chOff x="318200" y="1840585"/>
            <a:chExt cx="8276518" cy="4256712"/>
          </a:xfrm>
        </p:grpSpPr>
        <p:sp>
          <p:nvSpPr>
            <p:cNvPr id="5" name="Google Shape;1089;p85"/>
            <p:cNvSpPr txBox="1"/>
            <p:nvPr/>
          </p:nvSpPr>
          <p:spPr>
            <a:xfrm rot="-5400000">
              <a:off x="31700" y="4096502"/>
              <a:ext cx="9090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25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Genes</a:t>
              </a:r>
              <a:endParaRPr sz="2000" ker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" name="Google Shape;1090;p85"/>
            <p:cNvSpPr txBox="1"/>
            <p:nvPr/>
          </p:nvSpPr>
          <p:spPr>
            <a:xfrm>
              <a:off x="4118249" y="5797597"/>
              <a:ext cx="14409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18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Individuals</a:t>
              </a:r>
              <a:endParaRPr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7" name="Google Shape;1092;p85"/>
            <p:cNvSpPr/>
            <p:nvPr/>
          </p:nvSpPr>
          <p:spPr>
            <a:xfrm>
              <a:off x="759377" y="2052383"/>
              <a:ext cx="7830463" cy="363378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094;p85"/>
            <p:cNvSpPr/>
            <p:nvPr/>
          </p:nvSpPr>
          <p:spPr>
            <a:xfrm>
              <a:off x="766630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50" y="0"/>
                  </a:lnTo>
                  <a:lnTo>
                    <a:pt x="360693" y="38129"/>
                  </a:lnTo>
                  <a:lnTo>
                    <a:pt x="372811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7" y="157783"/>
                  </a:lnTo>
                  <a:lnTo>
                    <a:pt x="72313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1095;p85"/>
            <p:cNvSpPr/>
            <p:nvPr/>
          </p:nvSpPr>
          <p:spPr>
            <a:xfrm>
              <a:off x="1489764" y="1841500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7"/>
                  </a:lnTo>
                  <a:lnTo>
                    <a:pt x="34533" y="105654"/>
                  </a:lnTo>
                  <a:lnTo>
                    <a:pt x="56543" y="97956"/>
                  </a:lnTo>
                  <a:lnTo>
                    <a:pt x="223103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9" y="90258"/>
                  </a:lnTo>
                  <a:lnTo>
                    <a:pt x="336188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096;p85"/>
            <p:cNvSpPr/>
            <p:nvPr/>
          </p:nvSpPr>
          <p:spPr>
            <a:xfrm>
              <a:off x="2057403" y="1840585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7"/>
                  </a:lnTo>
                  <a:lnTo>
                    <a:pt x="34533" y="105654"/>
                  </a:lnTo>
                  <a:lnTo>
                    <a:pt x="56543" y="97956"/>
                  </a:lnTo>
                  <a:lnTo>
                    <a:pt x="223103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9" y="90258"/>
                  </a:lnTo>
                  <a:lnTo>
                    <a:pt x="336188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097;p85"/>
            <p:cNvSpPr/>
            <p:nvPr/>
          </p:nvSpPr>
          <p:spPr>
            <a:xfrm>
              <a:off x="2625034" y="1840585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60" y="90258"/>
                  </a:lnTo>
                  <a:lnTo>
                    <a:pt x="304432" y="69265"/>
                  </a:lnTo>
                  <a:lnTo>
                    <a:pt x="316549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7" y="90258"/>
                  </a:lnTo>
                  <a:lnTo>
                    <a:pt x="377536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098;p85"/>
            <p:cNvSpPr/>
            <p:nvPr/>
          </p:nvSpPr>
          <p:spPr>
            <a:xfrm>
              <a:off x="3276599" y="1840585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 extrusionOk="0">
                  <a:moveTo>
                    <a:pt x="0" y="195913"/>
                  </a:moveTo>
                  <a:lnTo>
                    <a:pt x="4442" y="157783"/>
                  </a:lnTo>
                  <a:lnTo>
                    <a:pt x="16558" y="126647"/>
                  </a:lnTo>
                  <a:lnTo>
                    <a:pt x="34530" y="105653"/>
                  </a:lnTo>
                  <a:lnTo>
                    <a:pt x="56540" y="97955"/>
                  </a:lnTo>
                  <a:lnTo>
                    <a:pt x="469016" y="97957"/>
                  </a:lnTo>
                  <a:lnTo>
                    <a:pt x="491024" y="90259"/>
                  </a:lnTo>
                  <a:lnTo>
                    <a:pt x="508997" y="69266"/>
                  </a:lnTo>
                  <a:lnTo>
                    <a:pt x="521114" y="38129"/>
                  </a:lnTo>
                  <a:lnTo>
                    <a:pt x="525558" y="0"/>
                  </a:lnTo>
                  <a:lnTo>
                    <a:pt x="530001" y="38129"/>
                  </a:lnTo>
                  <a:lnTo>
                    <a:pt x="542119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7" y="97957"/>
                  </a:lnTo>
                  <a:lnTo>
                    <a:pt x="1032266" y="105655"/>
                  </a:lnTo>
                  <a:lnTo>
                    <a:pt x="1050239" y="126648"/>
                  </a:lnTo>
                  <a:lnTo>
                    <a:pt x="1062357" y="157784"/>
                  </a:lnTo>
                  <a:lnTo>
                    <a:pt x="1066800" y="19591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099;p85"/>
            <p:cNvSpPr/>
            <p:nvPr/>
          </p:nvSpPr>
          <p:spPr>
            <a:xfrm>
              <a:off x="4343399" y="1840585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 extrusionOk="0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7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9" y="0"/>
                  </a:lnTo>
                  <a:lnTo>
                    <a:pt x="492462" y="38129"/>
                  </a:lnTo>
                  <a:lnTo>
                    <a:pt x="504580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8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7" y="157783"/>
                  </a:lnTo>
                  <a:lnTo>
                    <a:pt x="99060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100;p85"/>
            <p:cNvSpPr/>
            <p:nvPr/>
          </p:nvSpPr>
          <p:spPr>
            <a:xfrm>
              <a:off x="5341139" y="1840585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 extrusionOk="0">
                  <a:moveTo>
                    <a:pt x="0" y="195913"/>
                  </a:moveTo>
                  <a:lnTo>
                    <a:pt x="4444" y="157783"/>
                  </a:lnTo>
                  <a:lnTo>
                    <a:pt x="16563" y="126647"/>
                  </a:lnTo>
                  <a:lnTo>
                    <a:pt x="34538" y="105654"/>
                  </a:lnTo>
                  <a:lnTo>
                    <a:pt x="56550" y="97956"/>
                  </a:lnTo>
                  <a:lnTo>
                    <a:pt x="653201" y="97956"/>
                  </a:lnTo>
                  <a:lnTo>
                    <a:pt x="675209" y="90258"/>
                  </a:lnTo>
                  <a:lnTo>
                    <a:pt x="693182" y="69265"/>
                  </a:lnTo>
                  <a:lnTo>
                    <a:pt x="705300" y="38129"/>
                  </a:lnTo>
                  <a:lnTo>
                    <a:pt x="709743" y="0"/>
                  </a:lnTo>
                  <a:lnTo>
                    <a:pt x="714186" y="38129"/>
                  </a:lnTo>
                  <a:lnTo>
                    <a:pt x="726304" y="69265"/>
                  </a:lnTo>
                  <a:lnTo>
                    <a:pt x="744276" y="90258"/>
                  </a:lnTo>
                  <a:lnTo>
                    <a:pt x="766285" y="97956"/>
                  </a:lnTo>
                  <a:lnTo>
                    <a:pt x="1384118" y="97956"/>
                  </a:lnTo>
                  <a:lnTo>
                    <a:pt x="1406127" y="105654"/>
                  </a:lnTo>
                  <a:lnTo>
                    <a:pt x="1424099" y="126647"/>
                  </a:lnTo>
                  <a:lnTo>
                    <a:pt x="1436217" y="157783"/>
                  </a:lnTo>
                  <a:lnTo>
                    <a:pt x="1440660" y="195913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101;p85"/>
            <p:cNvSpPr/>
            <p:nvPr/>
          </p:nvSpPr>
          <p:spPr>
            <a:xfrm>
              <a:off x="6781793" y="1841500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 extrusionOk="0">
                  <a:moveTo>
                    <a:pt x="0" y="195913"/>
                  </a:moveTo>
                  <a:lnTo>
                    <a:pt x="4444" y="157783"/>
                  </a:lnTo>
                  <a:lnTo>
                    <a:pt x="16563" y="126646"/>
                  </a:lnTo>
                  <a:lnTo>
                    <a:pt x="34538" y="105653"/>
                  </a:lnTo>
                  <a:lnTo>
                    <a:pt x="56550" y="97955"/>
                  </a:lnTo>
                  <a:lnTo>
                    <a:pt x="836367" y="97957"/>
                  </a:lnTo>
                  <a:lnTo>
                    <a:pt x="858376" y="90259"/>
                  </a:lnTo>
                  <a:lnTo>
                    <a:pt x="876349" y="69266"/>
                  </a:lnTo>
                  <a:lnTo>
                    <a:pt x="888467" y="38129"/>
                  </a:lnTo>
                  <a:lnTo>
                    <a:pt x="892910" y="0"/>
                  </a:lnTo>
                  <a:lnTo>
                    <a:pt x="897353" y="38129"/>
                  </a:lnTo>
                  <a:lnTo>
                    <a:pt x="909471" y="69266"/>
                  </a:lnTo>
                  <a:lnTo>
                    <a:pt x="927443" y="90259"/>
                  </a:lnTo>
                  <a:lnTo>
                    <a:pt x="949452" y="97957"/>
                  </a:lnTo>
                  <a:lnTo>
                    <a:pt x="1755918" y="97957"/>
                  </a:lnTo>
                  <a:lnTo>
                    <a:pt x="1777927" y="105655"/>
                  </a:lnTo>
                  <a:lnTo>
                    <a:pt x="1795900" y="126648"/>
                  </a:lnTo>
                  <a:lnTo>
                    <a:pt x="1808017" y="157785"/>
                  </a:lnTo>
                  <a:lnTo>
                    <a:pt x="1812461" y="195915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6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Books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81731"/>
              </p:ext>
            </p:extLst>
          </p:nvPr>
        </p:nvGraphicFramePr>
        <p:xfrm>
          <a:off x="1676400" y="1752600"/>
          <a:ext cx="7772400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7632"/>
                <a:gridCol w="686476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highlight>
                            <a:srgbClr val="FFFFFF"/>
                          </a:highlight>
                        </a:rPr>
                        <a:t>T1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Aurelien Geron, “Hands-On Machine Learning with Scikit-Learn, Keras and Tensorflow”, O’Reilly, 2020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highlight>
                            <a:srgbClr val="FFFFFF"/>
                          </a:highlight>
                        </a:rPr>
                        <a:t>T2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P-N Tan, M. Steinbach, </a:t>
                      </a:r>
                      <a:r>
                        <a:rPr lang="en-IN" sz="2000" dirty="0" err="1">
                          <a:effectLst/>
                        </a:rPr>
                        <a:t>Vipin</a:t>
                      </a:r>
                      <a:r>
                        <a:rPr lang="en-IN" sz="2000" dirty="0">
                          <a:effectLst/>
                        </a:rPr>
                        <a:t> Kumar, “Introduction to Data Mining”, 2016, Pearson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02801"/>
              </p:ext>
            </p:extLst>
          </p:nvPr>
        </p:nvGraphicFramePr>
        <p:xfrm>
          <a:off x="1676400" y="4038600"/>
          <a:ext cx="7696200" cy="1729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734"/>
                <a:gridCol w="679746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highlight>
                            <a:srgbClr val="FFFFFF"/>
                          </a:highlight>
                        </a:rPr>
                        <a:t>R1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Christoph Molner, “Interpretable Machine Learning”, 2020, </a:t>
                      </a:r>
                      <a:r>
                        <a:rPr lang="en-IN" sz="1800" u="sng">
                          <a:effectLst/>
                          <a:hlinkClick r:id="rId3"/>
                        </a:rPr>
                        <a:t>https://christophm.github.io/interpretable-ml-book/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highlight>
                            <a:srgbClr val="FFFFFF"/>
                          </a:highlight>
                        </a:rPr>
                        <a:t>R2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  <a:tc>
                  <a:txBody>
                    <a:bodyPr/>
                    <a:lstStyle/>
                    <a:p>
                      <a:pPr marL="9525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Pedro </a:t>
                      </a:r>
                      <a:r>
                        <a:rPr lang="en-IN" sz="1800" dirty="0" err="1">
                          <a:effectLst/>
                        </a:rPr>
                        <a:t>Domingos</a:t>
                      </a:r>
                      <a:r>
                        <a:rPr lang="en-IN" sz="1800" dirty="0">
                          <a:effectLst/>
                        </a:rPr>
                        <a:t>, “A Few Useful Things to Know About Machine Learning”, pp. 78-87, Communications of the ACM, vol. 55 no. 10, October 2012.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54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1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Applications: Unsupervised Learning</a:t>
            </a:r>
            <a:endParaRPr lang="en-IN" dirty="0"/>
          </a:p>
        </p:txBody>
      </p:sp>
      <p:grpSp>
        <p:nvGrpSpPr>
          <p:cNvPr id="65" name="Group 64"/>
          <p:cNvGrpSpPr/>
          <p:nvPr/>
        </p:nvGrpSpPr>
        <p:grpSpPr>
          <a:xfrm>
            <a:off x="2057400" y="990600"/>
            <a:ext cx="3962400" cy="2819400"/>
            <a:chOff x="2328360" y="1232992"/>
            <a:chExt cx="3084316" cy="1985378"/>
          </a:xfrm>
        </p:grpSpPr>
        <p:sp>
          <p:nvSpPr>
            <p:cNvPr id="5" name="Google Shape;1109;p86"/>
            <p:cNvSpPr/>
            <p:nvPr/>
          </p:nvSpPr>
          <p:spPr>
            <a:xfrm>
              <a:off x="2328360" y="1232992"/>
              <a:ext cx="1490370" cy="198537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1110;p86"/>
            <p:cNvSpPr/>
            <p:nvPr/>
          </p:nvSpPr>
          <p:spPr>
            <a:xfrm>
              <a:off x="3922306" y="1232992"/>
              <a:ext cx="1490370" cy="198537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" name="Google Shape;1111;p86"/>
          <p:cNvSpPr txBox="1"/>
          <p:nvPr/>
        </p:nvSpPr>
        <p:spPr>
          <a:xfrm>
            <a:off x="2590800" y="1066800"/>
            <a:ext cx="3065043" cy="3812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18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Organize computing clusters</a:t>
            </a:r>
            <a:endParaRPr sz="1800" kern="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9" name="Google Shape;1113;p86"/>
          <p:cNvSpPr/>
          <p:nvPr/>
        </p:nvSpPr>
        <p:spPr>
          <a:xfrm>
            <a:off x="6248400" y="3886200"/>
            <a:ext cx="3886200" cy="271671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075854" y="3848100"/>
            <a:ext cx="3263900" cy="3390900"/>
            <a:chOff x="2075854" y="3467100"/>
            <a:chExt cx="3263900" cy="3390900"/>
          </a:xfrm>
        </p:grpSpPr>
        <p:sp>
          <p:nvSpPr>
            <p:cNvPr id="11" name="Google Shape;1115;p86"/>
            <p:cNvSpPr/>
            <p:nvPr/>
          </p:nvSpPr>
          <p:spPr>
            <a:xfrm>
              <a:off x="2075854" y="3467100"/>
              <a:ext cx="3263900" cy="33909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116;p86"/>
            <p:cNvSpPr/>
            <p:nvPr/>
          </p:nvSpPr>
          <p:spPr>
            <a:xfrm>
              <a:off x="4234168" y="4156908"/>
              <a:ext cx="368640" cy="678934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117;p86"/>
            <p:cNvSpPr/>
            <p:nvPr/>
          </p:nvSpPr>
          <p:spPr>
            <a:xfrm>
              <a:off x="3941763" y="3965125"/>
              <a:ext cx="368640" cy="678934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118;p86"/>
            <p:cNvSpPr/>
            <p:nvPr/>
          </p:nvSpPr>
          <p:spPr>
            <a:xfrm>
              <a:off x="3879254" y="4273087"/>
              <a:ext cx="368640" cy="678934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119;p86"/>
            <p:cNvSpPr/>
            <p:nvPr/>
          </p:nvSpPr>
          <p:spPr>
            <a:xfrm>
              <a:off x="2794841" y="5035129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120;p86"/>
            <p:cNvSpPr/>
            <p:nvPr/>
          </p:nvSpPr>
          <p:spPr>
            <a:xfrm>
              <a:off x="4498925" y="4876147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121;p86"/>
            <p:cNvSpPr/>
            <p:nvPr/>
          </p:nvSpPr>
          <p:spPr>
            <a:xfrm>
              <a:off x="3277972" y="4876147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122;p86"/>
            <p:cNvSpPr/>
            <p:nvPr/>
          </p:nvSpPr>
          <p:spPr>
            <a:xfrm>
              <a:off x="3553283" y="5073290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123;p86"/>
            <p:cNvSpPr/>
            <p:nvPr/>
          </p:nvSpPr>
          <p:spPr>
            <a:xfrm>
              <a:off x="4049853" y="4968703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1124;p86"/>
            <p:cNvSpPr/>
            <p:nvPr/>
          </p:nvSpPr>
          <p:spPr>
            <a:xfrm>
              <a:off x="3671342" y="5317504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1125;p86"/>
            <p:cNvSpPr/>
            <p:nvPr/>
          </p:nvSpPr>
          <p:spPr>
            <a:xfrm>
              <a:off x="3086392" y="5256319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1126;p86"/>
            <p:cNvSpPr/>
            <p:nvPr/>
          </p:nvSpPr>
          <p:spPr>
            <a:xfrm>
              <a:off x="3298279" y="4015023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1127;p86"/>
            <p:cNvSpPr/>
            <p:nvPr/>
          </p:nvSpPr>
          <p:spPr>
            <a:xfrm>
              <a:off x="2803887" y="4096430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128;p86"/>
            <p:cNvSpPr/>
            <p:nvPr/>
          </p:nvSpPr>
          <p:spPr>
            <a:xfrm>
              <a:off x="3125534" y="4326389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1129;p86"/>
            <p:cNvSpPr/>
            <p:nvPr/>
          </p:nvSpPr>
          <p:spPr>
            <a:xfrm>
              <a:off x="2756891" y="4289775"/>
              <a:ext cx="368640" cy="678934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1130;p86"/>
            <p:cNvSpPr/>
            <p:nvPr/>
          </p:nvSpPr>
          <p:spPr>
            <a:xfrm>
              <a:off x="4126078" y="5215614"/>
              <a:ext cx="368640" cy="678934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248400" y="957647"/>
            <a:ext cx="3540417" cy="2852353"/>
            <a:chOff x="6639218" y="957647"/>
            <a:chExt cx="3149599" cy="2406887"/>
          </a:xfrm>
        </p:grpSpPr>
        <p:sp>
          <p:nvSpPr>
            <p:cNvPr id="27" name="Google Shape;1131;p86"/>
            <p:cNvSpPr/>
            <p:nvPr/>
          </p:nvSpPr>
          <p:spPr>
            <a:xfrm>
              <a:off x="6890881" y="1109602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132;p86"/>
            <p:cNvSpPr/>
            <p:nvPr/>
          </p:nvSpPr>
          <p:spPr>
            <a:xfrm>
              <a:off x="7750556" y="1058485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133;p86"/>
            <p:cNvSpPr/>
            <p:nvPr/>
          </p:nvSpPr>
          <p:spPr>
            <a:xfrm>
              <a:off x="7666241" y="2197040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134;p86"/>
            <p:cNvSpPr/>
            <p:nvPr/>
          </p:nvSpPr>
          <p:spPr>
            <a:xfrm>
              <a:off x="6639218" y="1856134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1135;p86"/>
            <p:cNvSpPr/>
            <p:nvPr/>
          </p:nvSpPr>
          <p:spPr>
            <a:xfrm>
              <a:off x="7161632" y="1901473"/>
              <a:ext cx="292201" cy="622537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1136;p86"/>
            <p:cNvSpPr/>
            <p:nvPr/>
          </p:nvSpPr>
          <p:spPr>
            <a:xfrm>
              <a:off x="8209611" y="957647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1137;p86"/>
            <p:cNvSpPr/>
            <p:nvPr/>
          </p:nvSpPr>
          <p:spPr>
            <a:xfrm>
              <a:off x="8111198" y="1726987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1138;p86"/>
            <p:cNvSpPr/>
            <p:nvPr/>
          </p:nvSpPr>
          <p:spPr>
            <a:xfrm>
              <a:off x="8919045" y="1024550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1139;p86"/>
            <p:cNvSpPr/>
            <p:nvPr/>
          </p:nvSpPr>
          <p:spPr>
            <a:xfrm>
              <a:off x="8549501" y="1360313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1140;p86"/>
            <p:cNvSpPr/>
            <p:nvPr/>
          </p:nvSpPr>
          <p:spPr>
            <a:xfrm>
              <a:off x="9496616" y="1104446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1141;p86"/>
            <p:cNvSpPr/>
            <p:nvPr/>
          </p:nvSpPr>
          <p:spPr>
            <a:xfrm>
              <a:off x="9273604" y="1721895"/>
              <a:ext cx="292201" cy="622537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1142;p86"/>
            <p:cNvSpPr/>
            <p:nvPr/>
          </p:nvSpPr>
          <p:spPr>
            <a:xfrm>
              <a:off x="8198358" y="2579449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1143;p86"/>
            <p:cNvSpPr/>
            <p:nvPr/>
          </p:nvSpPr>
          <p:spPr>
            <a:xfrm>
              <a:off x="8676056" y="2339331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1144;p86"/>
            <p:cNvSpPr/>
            <p:nvPr/>
          </p:nvSpPr>
          <p:spPr>
            <a:xfrm>
              <a:off x="6881190" y="1732089"/>
              <a:ext cx="165735" cy="306705"/>
            </a:xfrm>
            <a:custGeom>
              <a:avLst/>
              <a:gdLst/>
              <a:ahLst/>
              <a:cxnLst/>
              <a:rect l="l" t="t" r="r" b="b"/>
              <a:pathLst>
                <a:path w="165735" h="306705" extrusionOk="0">
                  <a:moveTo>
                    <a:pt x="19176" y="182321"/>
                  </a:moveTo>
                  <a:lnTo>
                    <a:pt x="5194" y="183476"/>
                  </a:lnTo>
                  <a:lnTo>
                    <a:pt x="0" y="189611"/>
                  </a:lnTo>
                  <a:lnTo>
                    <a:pt x="9664" y="306222"/>
                  </a:lnTo>
                  <a:lnTo>
                    <a:pt x="97378" y="246545"/>
                  </a:lnTo>
                  <a:lnTo>
                    <a:pt x="52222" y="246545"/>
                  </a:lnTo>
                  <a:lnTo>
                    <a:pt x="57441" y="235610"/>
                  </a:lnTo>
                  <a:lnTo>
                    <a:pt x="29298" y="235610"/>
                  </a:lnTo>
                  <a:lnTo>
                    <a:pt x="25311" y="187515"/>
                  </a:lnTo>
                  <a:lnTo>
                    <a:pt x="19176" y="182321"/>
                  </a:lnTo>
                  <a:close/>
                </a:path>
                <a:path w="165735" h="306705" extrusionOk="0">
                  <a:moveTo>
                    <a:pt x="92125" y="219405"/>
                  </a:moveTo>
                  <a:lnTo>
                    <a:pt x="52222" y="246545"/>
                  </a:lnTo>
                  <a:lnTo>
                    <a:pt x="97378" y="246545"/>
                  </a:lnTo>
                  <a:lnTo>
                    <a:pt x="106413" y="240398"/>
                  </a:lnTo>
                  <a:lnTo>
                    <a:pt x="107911" y="232498"/>
                  </a:lnTo>
                  <a:lnTo>
                    <a:pt x="100025" y="220903"/>
                  </a:lnTo>
                  <a:lnTo>
                    <a:pt x="92125" y="219405"/>
                  </a:lnTo>
                  <a:close/>
                </a:path>
                <a:path w="165735" h="306705" extrusionOk="0">
                  <a:moveTo>
                    <a:pt x="160775" y="59677"/>
                  </a:moveTo>
                  <a:lnTo>
                    <a:pt x="113271" y="59677"/>
                  </a:lnTo>
                  <a:lnTo>
                    <a:pt x="29298" y="235610"/>
                  </a:lnTo>
                  <a:lnTo>
                    <a:pt x="57441" y="235610"/>
                  </a:lnTo>
                  <a:lnTo>
                    <a:pt x="136194" y="70612"/>
                  </a:lnTo>
                  <a:lnTo>
                    <a:pt x="161681" y="70612"/>
                  </a:lnTo>
                  <a:lnTo>
                    <a:pt x="160775" y="59677"/>
                  </a:lnTo>
                  <a:close/>
                </a:path>
                <a:path w="165735" h="306705" extrusionOk="0">
                  <a:moveTo>
                    <a:pt x="161681" y="70612"/>
                  </a:moveTo>
                  <a:lnTo>
                    <a:pt x="136194" y="70612"/>
                  </a:lnTo>
                  <a:lnTo>
                    <a:pt x="140182" y="118706"/>
                  </a:lnTo>
                  <a:lnTo>
                    <a:pt x="146316" y="123901"/>
                  </a:lnTo>
                  <a:lnTo>
                    <a:pt x="160299" y="122745"/>
                  </a:lnTo>
                  <a:lnTo>
                    <a:pt x="165493" y="116611"/>
                  </a:lnTo>
                  <a:lnTo>
                    <a:pt x="161681" y="70612"/>
                  </a:lnTo>
                  <a:close/>
                </a:path>
                <a:path w="165735" h="306705" extrusionOk="0">
                  <a:moveTo>
                    <a:pt x="155828" y="0"/>
                  </a:moveTo>
                  <a:lnTo>
                    <a:pt x="59080" y="65811"/>
                  </a:lnTo>
                  <a:lnTo>
                    <a:pt x="57581" y="73710"/>
                  </a:lnTo>
                  <a:lnTo>
                    <a:pt x="65468" y="85318"/>
                  </a:lnTo>
                  <a:lnTo>
                    <a:pt x="73380" y="86817"/>
                  </a:lnTo>
                  <a:lnTo>
                    <a:pt x="113271" y="59677"/>
                  </a:lnTo>
                  <a:lnTo>
                    <a:pt x="160775" y="59677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1145;p86"/>
            <p:cNvSpPr/>
            <p:nvPr/>
          </p:nvSpPr>
          <p:spPr>
            <a:xfrm>
              <a:off x="7021424" y="1732089"/>
              <a:ext cx="177800" cy="351155"/>
            </a:xfrm>
            <a:custGeom>
              <a:avLst/>
              <a:gdLst/>
              <a:ahLst/>
              <a:cxnLst/>
              <a:rect l="l" t="t" r="r" b="b"/>
              <a:pathLst>
                <a:path w="177800" h="351155" extrusionOk="0">
                  <a:moveTo>
                    <a:pt x="83718" y="259816"/>
                  </a:moveTo>
                  <a:lnTo>
                    <a:pt x="75755" y="260921"/>
                  </a:lnTo>
                  <a:lnTo>
                    <a:pt x="67284" y="272110"/>
                  </a:lnTo>
                  <a:lnTo>
                    <a:pt x="68389" y="280073"/>
                  </a:lnTo>
                  <a:lnTo>
                    <a:pt x="161683" y="350685"/>
                  </a:lnTo>
                  <a:lnTo>
                    <a:pt x="169959" y="288937"/>
                  </a:lnTo>
                  <a:lnTo>
                    <a:pt x="122199" y="288937"/>
                  </a:lnTo>
                  <a:lnTo>
                    <a:pt x="83718" y="259816"/>
                  </a:lnTo>
                  <a:close/>
                </a:path>
                <a:path w="177800" h="351155" extrusionOk="0">
                  <a:moveTo>
                    <a:pt x="59099" y="71513"/>
                  </a:moveTo>
                  <a:lnTo>
                    <a:pt x="31584" y="71513"/>
                  </a:lnTo>
                  <a:lnTo>
                    <a:pt x="122199" y="288937"/>
                  </a:lnTo>
                  <a:lnTo>
                    <a:pt x="169959" y="288937"/>
                  </a:lnTo>
                  <a:lnTo>
                    <a:pt x="171268" y="279171"/>
                  </a:lnTo>
                  <a:lnTo>
                    <a:pt x="145643" y="279171"/>
                  </a:lnTo>
                  <a:lnTo>
                    <a:pt x="59099" y="71513"/>
                  </a:lnTo>
                  <a:close/>
                </a:path>
                <a:path w="177800" h="351155" extrusionOk="0">
                  <a:moveTo>
                    <a:pt x="158445" y="226466"/>
                  </a:moveTo>
                  <a:lnTo>
                    <a:pt x="152057" y="231343"/>
                  </a:lnTo>
                  <a:lnTo>
                    <a:pt x="145643" y="279171"/>
                  </a:lnTo>
                  <a:lnTo>
                    <a:pt x="171268" y="279171"/>
                  </a:lnTo>
                  <a:lnTo>
                    <a:pt x="177228" y="234708"/>
                  </a:lnTo>
                  <a:lnTo>
                    <a:pt x="172351" y="228320"/>
                  </a:lnTo>
                  <a:lnTo>
                    <a:pt x="158445" y="226466"/>
                  </a:lnTo>
                  <a:close/>
                </a:path>
                <a:path w="177800" h="351155" extrusionOk="0">
                  <a:moveTo>
                    <a:pt x="15544" y="0"/>
                  </a:moveTo>
                  <a:lnTo>
                    <a:pt x="0" y="115963"/>
                  </a:lnTo>
                  <a:lnTo>
                    <a:pt x="4876" y="122364"/>
                  </a:lnTo>
                  <a:lnTo>
                    <a:pt x="18783" y="124218"/>
                  </a:lnTo>
                  <a:lnTo>
                    <a:pt x="25171" y="119341"/>
                  </a:lnTo>
                  <a:lnTo>
                    <a:pt x="31584" y="71513"/>
                  </a:lnTo>
                  <a:lnTo>
                    <a:pt x="59099" y="71513"/>
                  </a:lnTo>
                  <a:lnTo>
                    <a:pt x="55029" y="61747"/>
                  </a:lnTo>
                  <a:lnTo>
                    <a:pt x="97126" y="61747"/>
                  </a:lnTo>
                  <a:lnTo>
                    <a:pt x="15544" y="0"/>
                  </a:lnTo>
                  <a:close/>
                </a:path>
                <a:path w="177800" h="351155" extrusionOk="0">
                  <a:moveTo>
                    <a:pt x="97126" y="61747"/>
                  </a:moveTo>
                  <a:lnTo>
                    <a:pt x="55029" y="61747"/>
                  </a:lnTo>
                  <a:lnTo>
                    <a:pt x="93510" y="90868"/>
                  </a:lnTo>
                  <a:lnTo>
                    <a:pt x="101472" y="89763"/>
                  </a:lnTo>
                  <a:lnTo>
                    <a:pt x="109943" y="78574"/>
                  </a:lnTo>
                  <a:lnTo>
                    <a:pt x="108838" y="70612"/>
                  </a:lnTo>
                  <a:lnTo>
                    <a:pt x="97126" y="61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1146;p86"/>
            <p:cNvSpPr/>
            <p:nvPr/>
          </p:nvSpPr>
          <p:spPr>
            <a:xfrm>
              <a:off x="7453795" y="2349487"/>
              <a:ext cx="212496" cy="1588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1147;p86"/>
            <p:cNvSpPr/>
            <p:nvPr/>
          </p:nvSpPr>
          <p:spPr>
            <a:xfrm>
              <a:off x="7243217" y="2741997"/>
              <a:ext cx="292201" cy="622537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1148;p86"/>
            <p:cNvSpPr/>
            <p:nvPr/>
          </p:nvSpPr>
          <p:spPr>
            <a:xfrm>
              <a:off x="7896632" y="1680972"/>
              <a:ext cx="214629" cy="357505"/>
            </a:xfrm>
            <a:custGeom>
              <a:avLst/>
              <a:gdLst/>
              <a:ahLst/>
              <a:cxnLst/>
              <a:rect l="l" t="t" r="r" b="b"/>
              <a:pathLst>
                <a:path w="214629" h="357505" extrusionOk="0">
                  <a:moveTo>
                    <a:pt x="124244" y="278777"/>
                  </a:moveTo>
                  <a:lnTo>
                    <a:pt x="116522" y="281025"/>
                  </a:lnTo>
                  <a:lnTo>
                    <a:pt x="109778" y="293319"/>
                  </a:lnTo>
                  <a:lnTo>
                    <a:pt x="112026" y="301040"/>
                  </a:lnTo>
                  <a:lnTo>
                    <a:pt x="214591" y="357327"/>
                  </a:lnTo>
                  <a:lnTo>
                    <a:pt x="213889" y="301993"/>
                  </a:lnTo>
                  <a:lnTo>
                    <a:pt x="166547" y="301993"/>
                  </a:lnTo>
                  <a:lnTo>
                    <a:pt x="124244" y="278777"/>
                  </a:lnTo>
                  <a:close/>
                </a:path>
                <a:path w="214629" h="357505" extrusionOk="0">
                  <a:moveTo>
                    <a:pt x="55900" y="68427"/>
                  </a:moveTo>
                  <a:lnTo>
                    <a:pt x="26276" y="68427"/>
                  </a:lnTo>
                  <a:lnTo>
                    <a:pt x="166547" y="301993"/>
                  </a:lnTo>
                  <a:lnTo>
                    <a:pt x="213889" y="301993"/>
                  </a:lnTo>
                  <a:lnTo>
                    <a:pt x="213722" y="288912"/>
                  </a:lnTo>
                  <a:lnTo>
                    <a:pt x="188328" y="288912"/>
                  </a:lnTo>
                  <a:lnTo>
                    <a:pt x="55900" y="68427"/>
                  </a:lnTo>
                  <a:close/>
                </a:path>
                <a:path w="214629" h="357505" extrusionOk="0">
                  <a:moveTo>
                    <a:pt x="207340" y="234721"/>
                  </a:moveTo>
                  <a:lnTo>
                    <a:pt x="193319" y="234911"/>
                  </a:lnTo>
                  <a:lnTo>
                    <a:pt x="187705" y="240664"/>
                  </a:lnTo>
                  <a:lnTo>
                    <a:pt x="188328" y="288912"/>
                  </a:lnTo>
                  <a:lnTo>
                    <a:pt x="213722" y="288912"/>
                  </a:lnTo>
                  <a:lnTo>
                    <a:pt x="213106" y="240334"/>
                  </a:lnTo>
                  <a:lnTo>
                    <a:pt x="207340" y="234721"/>
                  </a:lnTo>
                  <a:close/>
                </a:path>
                <a:path w="214629" h="357505" extrusionOk="0">
                  <a:moveTo>
                    <a:pt x="0" y="0"/>
                  </a:moveTo>
                  <a:lnTo>
                    <a:pt x="1485" y="116992"/>
                  </a:lnTo>
                  <a:lnTo>
                    <a:pt x="7251" y="122605"/>
                  </a:lnTo>
                  <a:lnTo>
                    <a:pt x="21272" y="122427"/>
                  </a:lnTo>
                  <a:lnTo>
                    <a:pt x="26885" y="116674"/>
                  </a:lnTo>
                  <a:lnTo>
                    <a:pt x="26276" y="68427"/>
                  </a:lnTo>
                  <a:lnTo>
                    <a:pt x="55900" y="68427"/>
                  </a:lnTo>
                  <a:lnTo>
                    <a:pt x="48044" y="55346"/>
                  </a:lnTo>
                  <a:lnTo>
                    <a:pt x="100865" y="55346"/>
                  </a:lnTo>
                  <a:lnTo>
                    <a:pt x="0" y="0"/>
                  </a:lnTo>
                  <a:close/>
                </a:path>
                <a:path w="214629" h="357505" extrusionOk="0">
                  <a:moveTo>
                    <a:pt x="100865" y="55346"/>
                  </a:moveTo>
                  <a:lnTo>
                    <a:pt x="48044" y="55346"/>
                  </a:lnTo>
                  <a:lnTo>
                    <a:pt x="90347" y="78562"/>
                  </a:lnTo>
                  <a:lnTo>
                    <a:pt x="98069" y="76314"/>
                  </a:lnTo>
                  <a:lnTo>
                    <a:pt x="104825" y="64007"/>
                  </a:lnTo>
                  <a:lnTo>
                    <a:pt x="102577" y="56286"/>
                  </a:lnTo>
                  <a:lnTo>
                    <a:pt x="100865" y="55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1149;p86"/>
            <p:cNvSpPr/>
            <p:nvPr/>
          </p:nvSpPr>
          <p:spPr>
            <a:xfrm>
              <a:off x="7535380" y="2819539"/>
              <a:ext cx="277495" cy="234315"/>
            </a:xfrm>
            <a:custGeom>
              <a:avLst/>
              <a:gdLst/>
              <a:ahLst/>
              <a:cxnLst/>
              <a:rect l="l" t="t" r="r" b="b"/>
              <a:pathLst>
                <a:path w="277495" h="234314" extrusionOk="0">
                  <a:moveTo>
                    <a:pt x="46481" y="120078"/>
                  </a:moveTo>
                  <a:lnTo>
                    <a:pt x="39217" y="123532"/>
                  </a:lnTo>
                  <a:lnTo>
                    <a:pt x="0" y="233768"/>
                  </a:lnTo>
                  <a:lnTo>
                    <a:pt x="115252" y="213639"/>
                  </a:lnTo>
                  <a:lnTo>
                    <a:pt x="119875" y="207060"/>
                  </a:lnTo>
                  <a:lnTo>
                    <a:pt x="118103" y="196913"/>
                  </a:lnTo>
                  <a:lnTo>
                    <a:pt x="63347" y="196913"/>
                  </a:lnTo>
                  <a:lnTo>
                    <a:pt x="86345" y="177507"/>
                  </a:lnTo>
                  <a:lnTo>
                    <a:pt x="46964" y="177507"/>
                  </a:lnTo>
                  <a:lnTo>
                    <a:pt x="63144" y="132041"/>
                  </a:lnTo>
                  <a:lnTo>
                    <a:pt x="59689" y="124777"/>
                  </a:lnTo>
                  <a:lnTo>
                    <a:pt x="46481" y="120078"/>
                  </a:lnTo>
                  <a:close/>
                </a:path>
                <a:path w="277495" h="234314" extrusionOk="0">
                  <a:moveTo>
                    <a:pt x="110883" y="188620"/>
                  </a:moveTo>
                  <a:lnTo>
                    <a:pt x="63347" y="196913"/>
                  </a:lnTo>
                  <a:lnTo>
                    <a:pt x="118103" y="196913"/>
                  </a:lnTo>
                  <a:lnTo>
                    <a:pt x="117462" y="193243"/>
                  </a:lnTo>
                  <a:lnTo>
                    <a:pt x="110883" y="188620"/>
                  </a:lnTo>
                  <a:close/>
                </a:path>
                <a:path w="277495" h="234314" extrusionOk="0">
                  <a:moveTo>
                    <a:pt x="263905" y="36842"/>
                  </a:moveTo>
                  <a:lnTo>
                    <a:pt x="213652" y="36842"/>
                  </a:lnTo>
                  <a:lnTo>
                    <a:pt x="46964" y="177507"/>
                  </a:lnTo>
                  <a:lnTo>
                    <a:pt x="86345" y="177507"/>
                  </a:lnTo>
                  <a:lnTo>
                    <a:pt x="230035" y="56260"/>
                  </a:lnTo>
                  <a:lnTo>
                    <a:pt x="256996" y="56260"/>
                  </a:lnTo>
                  <a:lnTo>
                    <a:pt x="263905" y="36842"/>
                  </a:lnTo>
                  <a:close/>
                </a:path>
                <a:path w="277495" h="234314" extrusionOk="0">
                  <a:moveTo>
                    <a:pt x="256996" y="56260"/>
                  </a:moveTo>
                  <a:lnTo>
                    <a:pt x="230035" y="56260"/>
                  </a:lnTo>
                  <a:lnTo>
                    <a:pt x="213855" y="101726"/>
                  </a:lnTo>
                  <a:lnTo>
                    <a:pt x="217309" y="108991"/>
                  </a:lnTo>
                  <a:lnTo>
                    <a:pt x="230530" y="113690"/>
                  </a:lnTo>
                  <a:lnTo>
                    <a:pt x="237794" y="110235"/>
                  </a:lnTo>
                  <a:lnTo>
                    <a:pt x="256996" y="56260"/>
                  </a:lnTo>
                  <a:close/>
                </a:path>
                <a:path w="277495" h="234314" extrusionOk="0">
                  <a:moveTo>
                    <a:pt x="277012" y="0"/>
                  </a:moveTo>
                  <a:lnTo>
                    <a:pt x="161747" y="20129"/>
                  </a:lnTo>
                  <a:lnTo>
                    <a:pt x="157124" y="26708"/>
                  </a:lnTo>
                  <a:lnTo>
                    <a:pt x="159537" y="40525"/>
                  </a:lnTo>
                  <a:lnTo>
                    <a:pt x="166115" y="45148"/>
                  </a:lnTo>
                  <a:lnTo>
                    <a:pt x="213652" y="36842"/>
                  </a:lnTo>
                  <a:lnTo>
                    <a:pt x="263905" y="36842"/>
                  </a:lnTo>
                  <a:lnTo>
                    <a:pt x="2770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1150;p86"/>
            <p:cNvSpPr/>
            <p:nvPr/>
          </p:nvSpPr>
          <p:spPr>
            <a:xfrm>
              <a:off x="7958417" y="2508262"/>
              <a:ext cx="240029" cy="382905"/>
            </a:xfrm>
            <a:custGeom>
              <a:avLst/>
              <a:gdLst/>
              <a:ahLst/>
              <a:cxnLst/>
              <a:rect l="l" t="t" r="r" b="b"/>
              <a:pathLst>
                <a:path w="240029" h="382905" extrusionOk="0">
                  <a:moveTo>
                    <a:pt x="148107" y="305727"/>
                  </a:moveTo>
                  <a:lnTo>
                    <a:pt x="140436" y="308127"/>
                  </a:lnTo>
                  <a:lnTo>
                    <a:pt x="133921" y="320560"/>
                  </a:lnTo>
                  <a:lnTo>
                    <a:pt x="136321" y="328231"/>
                  </a:lnTo>
                  <a:lnTo>
                    <a:pt x="239979" y="382511"/>
                  </a:lnTo>
                  <a:lnTo>
                    <a:pt x="238224" y="328117"/>
                  </a:lnTo>
                  <a:lnTo>
                    <a:pt x="190855" y="328117"/>
                  </a:lnTo>
                  <a:lnTo>
                    <a:pt x="148107" y="305727"/>
                  </a:lnTo>
                  <a:close/>
                </a:path>
                <a:path w="240029" h="382905" extrusionOk="0">
                  <a:moveTo>
                    <a:pt x="57580" y="67894"/>
                  </a:moveTo>
                  <a:lnTo>
                    <a:pt x="27597" y="67894"/>
                  </a:lnTo>
                  <a:lnTo>
                    <a:pt x="190855" y="328117"/>
                  </a:lnTo>
                  <a:lnTo>
                    <a:pt x="238224" y="328117"/>
                  </a:lnTo>
                  <a:lnTo>
                    <a:pt x="237789" y="314617"/>
                  </a:lnTo>
                  <a:lnTo>
                    <a:pt x="212369" y="314617"/>
                  </a:lnTo>
                  <a:lnTo>
                    <a:pt x="57580" y="67894"/>
                  </a:lnTo>
                  <a:close/>
                </a:path>
                <a:path w="240029" h="382905" extrusionOk="0">
                  <a:moveTo>
                    <a:pt x="230339" y="260070"/>
                  </a:moveTo>
                  <a:lnTo>
                    <a:pt x="216319" y="260527"/>
                  </a:lnTo>
                  <a:lnTo>
                    <a:pt x="210819" y="266382"/>
                  </a:lnTo>
                  <a:lnTo>
                    <a:pt x="212369" y="314617"/>
                  </a:lnTo>
                  <a:lnTo>
                    <a:pt x="237789" y="314617"/>
                  </a:lnTo>
                  <a:lnTo>
                    <a:pt x="236207" y="265569"/>
                  </a:lnTo>
                  <a:lnTo>
                    <a:pt x="230339" y="260070"/>
                  </a:lnTo>
                  <a:close/>
                </a:path>
                <a:path w="240029" h="382905" extrusionOk="0">
                  <a:moveTo>
                    <a:pt x="0" y="0"/>
                  </a:moveTo>
                  <a:lnTo>
                    <a:pt x="3771" y="116941"/>
                  </a:lnTo>
                  <a:lnTo>
                    <a:pt x="9639" y="122440"/>
                  </a:lnTo>
                  <a:lnTo>
                    <a:pt x="23660" y="121983"/>
                  </a:lnTo>
                  <a:lnTo>
                    <a:pt x="29159" y="116116"/>
                  </a:lnTo>
                  <a:lnTo>
                    <a:pt x="27597" y="67894"/>
                  </a:lnTo>
                  <a:lnTo>
                    <a:pt x="57580" y="67894"/>
                  </a:lnTo>
                  <a:lnTo>
                    <a:pt x="49110" y="54394"/>
                  </a:lnTo>
                  <a:lnTo>
                    <a:pt x="103680" y="54394"/>
                  </a:lnTo>
                  <a:lnTo>
                    <a:pt x="0" y="0"/>
                  </a:lnTo>
                  <a:close/>
                </a:path>
                <a:path w="240029" h="382905" extrusionOk="0">
                  <a:moveTo>
                    <a:pt x="103680" y="54394"/>
                  </a:moveTo>
                  <a:lnTo>
                    <a:pt x="49110" y="54394"/>
                  </a:lnTo>
                  <a:lnTo>
                    <a:pt x="91859" y="76784"/>
                  </a:lnTo>
                  <a:lnTo>
                    <a:pt x="99542" y="74383"/>
                  </a:lnTo>
                  <a:lnTo>
                    <a:pt x="106044" y="61950"/>
                  </a:lnTo>
                  <a:lnTo>
                    <a:pt x="103680" y="54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1151;p86"/>
            <p:cNvSpPr/>
            <p:nvPr/>
          </p:nvSpPr>
          <p:spPr>
            <a:xfrm>
              <a:off x="7535368" y="2857512"/>
              <a:ext cx="663575" cy="229235"/>
            </a:xfrm>
            <a:custGeom>
              <a:avLst/>
              <a:gdLst/>
              <a:ahLst/>
              <a:cxnLst/>
              <a:rect l="l" t="t" r="r" b="b"/>
              <a:pathLst>
                <a:path w="663575" h="229235" extrusionOk="0">
                  <a:moveTo>
                    <a:pt x="84112" y="114439"/>
                  </a:moveTo>
                  <a:lnTo>
                    <a:pt x="0" y="195770"/>
                  </a:lnTo>
                  <a:lnTo>
                    <a:pt x="112191" y="228955"/>
                  </a:lnTo>
                  <a:lnTo>
                    <a:pt x="119253" y="225120"/>
                  </a:lnTo>
                  <a:lnTo>
                    <a:pt x="123240" y="211670"/>
                  </a:lnTo>
                  <a:lnTo>
                    <a:pt x="119392" y="204597"/>
                  </a:lnTo>
                  <a:lnTo>
                    <a:pt x="73126" y="190906"/>
                  </a:lnTo>
                  <a:lnTo>
                    <a:pt x="173727" y="166243"/>
                  </a:lnTo>
                  <a:lnTo>
                    <a:pt x="67081" y="166243"/>
                  </a:lnTo>
                  <a:lnTo>
                    <a:pt x="101765" y="132702"/>
                  </a:lnTo>
                  <a:lnTo>
                    <a:pt x="101904" y="124663"/>
                  </a:lnTo>
                  <a:lnTo>
                    <a:pt x="92151" y="114579"/>
                  </a:lnTo>
                  <a:lnTo>
                    <a:pt x="84112" y="114439"/>
                  </a:lnTo>
                  <a:close/>
                </a:path>
                <a:path w="663575" h="229235" extrusionOk="0">
                  <a:moveTo>
                    <a:pt x="550849" y="0"/>
                  </a:moveTo>
                  <a:lnTo>
                    <a:pt x="543788" y="3848"/>
                  </a:lnTo>
                  <a:lnTo>
                    <a:pt x="539813" y="17297"/>
                  </a:lnTo>
                  <a:lnTo>
                    <a:pt x="543648" y="24358"/>
                  </a:lnTo>
                  <a:lnTo>
                    <a:pt x="589914" y="38049"/>
                  </a:lnTo>
                  <a:lnTo>
                    <a:pt x="67081" y="166243"/>
                  </a:lnTo>
                  <a:lnTo>
                    <a:pt x="173727" y="166243"/>
                  </a:lnTo>
                  <a:lnTo>
                    <a:pt x="595972" y="62725"/>
                  </a:lnTo>
                  <a:lnTo>
                    <a:pt x="632512" y="62725"/>
                  </a:lnTo>
                  <a:lnTo>
                    <a:pt x="663054" y="33197"/>
                  </a:lnTo>
                  <a:lnTo>
                    <a:pt x="550849" y="0"/>
                  </a:lnTo>
                  <a:close/>
                </a:path>
                <a:path w="663575" h="229235" extrusionOk="0">
                  <a:moveTo>
                    <a:pt x="632512" y="62725"/>
                  </a:moveTo>
                  <a:lnTo>
                    <a:pt x="595972" y="62725"/>
                  </a:lnTo>
                  <a:lnTo>
                    <a:pt x="561276" y="96266"/>
                  </a:lnTo>
                  <a:lnTo>
                    <a:pt x="561136" y="104305"/>
                  </a:lnTo>
                  <a:lnTo>
                    <a:pt x="570890" y="114388"/>
                  </a:lnTo>
                  <a:lnTo>
                    <a:pt x="578929" y="114528"/>
                  </a:lnTo>
                  <a:lnTo>
                    <a:pt x="632512" y="627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1152;p86"/>
            <p:cNvSpPr/>
            <p:nvPr/>
          </p:nvSpPr>
          <p:spPr>
            <a:xfrm>
              <a:off x="8490522" y="2650553"/>
              <a:ext cx="185572" cy="24022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1153;p86"/>
            <p:cNvSpPr/>
            <p:nvPr/>
          </p:nvSpPr>
          <p:spPr>
            <a:xfrm>
              <a:off x="7958392" y="2470124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 extrusionOk="0">
                  <a:moveTo>
                    <a:pt x="198930" y="64668"/>
                  </a:moveTo>
                  <a:lnTo>
                    <a:pt x="68325" y="64668"/>
                  </a:lnTo>
                  <a:lnTo>
                    <a:pt x="644448" y="178904"/>
                  </a:lnTo>
                  <a:lnTo>
                    <a:pt x="598830" y="194652"/>
                  </a:lnTo>
                  <a:lnTo>
                    <a:pt x="595312" y="201879"/>
                  </a:lnTo>
                  <a:lnTo>
                    <a:pt x="599884" y="215137"/>
                  </a:lnTo>
                  <a:lnTo>
                    <a:pt x="607123" y="218655"/>
                  </a:lnTo>
                  <a:lnTo>
                    <a:pt x="717727" y="180492"/>
                  </a:lnTo>
                  <a:lnTo>
                    <a:pt x="687739" y="153987"/>
                  </a:lnTo>
                  <a:lnTo>
                    <a:pt x="649389" y="153987"/>
                  </a:lnTo>
                  <a:lnTo>
                    <a:pt x="198930" y="64668"/>
                  </a:lnTo>
                  <a:close/>
                </a:path>
                <a:path w="718184" h="219075" extrusionOk="0">
                  <a:moveTo>
                    <a:pt x="630047" y="102997"/>
                  </a:moveTo>
                  <a:lnTo>
                    <a:pt x="622033" y="103492"/>
                  </a:lnTo>
                  <a:lnTo>
                    <a:pt x="612736" y="114007"/>
                  </a:lnTo>
                  <a:lnTo>
                    <a:pt x="613232" y="122034"/>
                  </a:lnTo>
                  <a:lnTo>
                    <a:pt x="649389" y="153987"/>
                  </a:lnTo>
                  <a:lnTo>
                    <a:pt x="687739" y="153987"/>
                  </a:lnTo>
                  <a:lnTo>
                    <a:pt x="630047" y="102997"/>
                  </a:lnTo>
                  <a:close/>
                </a:path>
                <a:path w="718184" h="219075" extrusionOk="0">
                  <a:moveTo>
                    <a:pt x="110591" y="0"/>
                  </a:moveTo>
                  <a:lnTo>
                    <a:pt x="0" y="38176"/>
                  </a:lnTo>
                  <a:lnTo>
                    <a:pt x="87668" y="115658"/>
                  </a:lnTo>
                  <a:lnTo>
                    <a:pt x="95694" y="115163"/>
                  </a:lnTo>
                  <a:lnTo>
                    <a:pt x="104978" y="104660"/>
                  </a:lnTo>
                  <a:lnTo>
                    <a:pt x="104482" y="96634"/>
                  </a:lnTo>
                  <a:lnTo>
                    <a:pt x="68325" y="64668"/>
                  </a:lnTo>
                  <a:lnTo>
                    <a:pt x="198930" y="64668"/>
                  </a:lnTo>
                  <a:lnTo>
                    <a:pt x="73266" y="39750"/>
                  </a:lnTo>
                  <a:lnTo>
                    <a:pt x="118884" y="24015"/>
                  </a:lnTo>
                  <a:lnTo>
                    <a:pt x="122402" y="16789"/>
                  </a:lnTo>
                  <a:lnTo>
                    <a:pt x="117830" y="3517"/>
                  </a:lnTo>
                  <a:lnTo>
                    <a:pt x="110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1154;p86"/>
            <p:cNvSpPr/>
            <p:nvPr/>
          </p:nvSpPr>
          <p:spPr>
            <a:xfrm>
              <a:off x="8042707" y="1266189"/>
              <a:ext cx="166954" cy="106286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1155;p86"/>
            <p:cNvSpPr/>
            <p:nvPr/>
          </p:nvSpPr>
          <p:spPr>
            <a:xfrm>
              <a:off x="6890830" y="1979295"/>
              <a:ext cx="292735" cy="118110"/>
            </a:xfrm>
            <a:custGeom>
              <a:avLst/>
              <a:gdLst/>
              <a:ahLst/>
              <a:cxnLst/>
              <a:rect l="l" t="t" r="r" b="b"/>
              <a:pathLst>
                <a:path w="292735" h="118110" extrusionOk="0">
                  <a:moveTo>
                    <a:pt x="101066" y="0"/>
                  </a:moveTo>
                  <a:lnTo>
                    <a:pt x="0" y="58966"/>
                  </a:lnTo>
                  <a:lnTo>
                    <a:pt x="101066" y="117919"/>
                  </a:lnTo>
                  <a:lnTo>
                    <a:pt x="108838" y="115862"/>
                  </a:lnTo>
                  <a:lnTo>
                    <a:pt x="115912" y="103746"/>
                  </a:lnTo>
                  <a:lnTo>
                    <a:pt x="113855" y="95973"/>
                  </a:lnTo>
                  <a:lnTo>
                    <a:pt x="72174" y="71666"/>
                  </a:lnTo>
                  <a:lnTo>
                    <a:pt x="270526" y="71666"/>
                  </a:lnTo>
                  <a:lnTo>
                    <a:pt x="292315" y="58953"/>
                  </a:lnTo>
                  <a:lnTo>
                    <a:pt x="270562" y="46266"/>
                  </a:lnTo>
                  <a:lnTo>
                    <a:pt x="72174" y="46266"/>
                  </a:lnTo>
                  <a:lnTo>
                    <a:pt x="113855" y="21945"/>
                  </a:lnTo>
                  <a:lnTo>
                    <a:pt x="115912" y="14173"/>
                  </a:lnTo>
                  <a:lnTo>
                    <a:pt x="108838" y="2057"/>
                  </a:lnTo>
                  <a:lnTo>
                    <a:pt x="101066" y="0"/>
                  </a:lnTo>
                  <a:close/>
                </a:path>
                <a:path w="292735" h="118110" extrusionOk="0">
                  <a:moveTo>
                    <a:pt x="270526" y="71666"/>
                  </a:moveTo>
                  <a:lnTo>
                    <a:pt x="220141" y="71666"/>
                  </a:lnTo>
                  <a:lnTo>
                    <a:pt x="178460" y="95973"/>
                  </a:lnTo>
                  <a:lnTo>
                    <a:pt x="176402" y="103746"/>
                  </a:lnTo>
                  <a:lnTo>
                    <a:pt x="183476" y="115862"/>
                  </a:lnTo>
                  <a:lnTo>
                    <a:pt x="191249" y="117919"/>
                  </a:lnTo>
                  <a:lnTo>
                    <a:pt x="270526" y="71666"/>
                  </a:lnTo>
                  <a:close/>
                </a:path>
                <a:path w="292735" h="118110" extrusionOk="0">
                  <a:moveTo>
                    <a:pt x="190817" y="1396"/>
                  </a:moveTo>
                  <a:lnTo>
                    <a:pt x="184543" y="3060"/>
                  </a:lnTo>
                  <a:lnTo>
                    <a:pt x="181711" y="5079"/>
                  </a:lnTo>
                  <a:lnTo>
                    <a:pt x="176402" y="14173"/>
                  </a:lnTo>
                  <a:lnTo>
                    <a:pt x="178460" y="21945"/>
                  </a:lnTo>
                  <a:lnTo>
                    <a:pt x="220141" y="46266"/>
                  </a:lnTo>
                  <a:lnTo>
                    <a:pt x="270562" y="46266"/>
                  </a:lnTo>
                  <a:lnTo>
                    <a:pt x="194284" y="1777"/>
                  </a:lnTo>
                  <a:lnTo>
                    <a:pt x="190817" y="1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1156;p86"/>
            <p:cNvSpPr/>
            <p:nvPr/>
          </p:nvSpPr>
          <p:spPr>
            <a:xfrm>
              <a:off x="8501761" y="1226705"/>
              <a:ext cx="417830" cy="151765"/>
            </a:xfrm>
            <a:custGeom>
              <a:avLst/>
              <a:gdLst/>
              <a:ahLst/>
              <a:cxnLst/>
              <a:rect l="l" t="t" r="r" b="b"/>
              <a:pathLst>
                <a:path w="417829" h="151765" extrusionOk="0">
                  <a:moveTo>
                    <a:pt x="229652" y="66166"/>
                  </a:moveTo>
                  <a:lnTo>
                    <a:pt x="69253" y="66166"/>
                  </a:lnTo>
                  <a:lnTo>
                    <a:pt x="344055" y="110236"/>
                  </a:lnTo>
                  <a:lnTo>
                    <a:pt x="299059" y="127647"/>
                  </a:lnTo>
                  <a:lnTo>
                    <a:pt x="295808" y="135000"/>
                  </a:lnTo>
                  <a:lnTo>
                    <a:pt x="300863" y="148081"/>
                  </a:lnTo>
                  <a:lnTo>
                    <a:pt x="308216" y="151333"/>
                  </a:lnTo>
                  <a:lnTo>
                    <a:pt x="417347" y="109118"/>
                  </a:lnTo>
                  <a:lnTo>
                    <a:pt x="388132" y="85153"/>
                  </a:lnTo>
                  <a:lnTo>
                    <a:pt x="348081" y="85153"/>
                  </a:lnTo>
                  <a:lnTo>
                    <a:pt x="229652" y="66166"/>
                  </a:lnTo>
                  <a:close/>
                </a:path>
                <a:path w="417829" h="151765" extrusionOk="0">
                  <a:moveTo>
                    <a:pt x="109118" y="0"/>
                  </a:moveTo>
                  <a:lnTo>
                    <a:pt x="0" y="42202"/>
                  </a:lnTo>
                  <a:lnTo>
                    <a:pt x="90449" y="116408"/>
                  </a:lnTo>
                  <a:lnTo>
                    <a:pt x="98463" y="115620"/>
                  </a:lnTo>
                  <a:lnTo>
                    <a:pt x="107353" y="104775"/>
                  </a:lnTo>
                  <a:lnTo>
                    <a:pt x="106565" y="96774"/>
                  </a:lnTo>
                  <a:lnTo>
                    <a:pt x="69253" y="66166"/>
                  </a:lnTo>
                  <a:lnTo>
                    <a:pt x="229652" y="66166"/>
                  </a:lnTo>
                  <a:lnTo>
                    <a:pt x="73278" y="41097"/>
                  </a:lnTo>
                  <a:lnTo>
                    <a:pt x="118287" y="23685"/>
                  </a:lnTo>
                  <a:lnTo>
                    <a:pt x="121539" y="16332"/>
                  </a:lnTo>
                  <a:lnTo>
                    <a:pt x="116471" y="3238"/>
                  </a:lnTo>
                  <a:lnTo>
                    <a:pt x="109118" y="0"/>
                  </a:lnTo>
                  <a:close/>
                </a:path>
                <a:path w="417829" h="151765" extrusionOk="0">
                  <a:moveTo>
                    <a:pt x="326885" y="34912"/>
                  </a:moveTo>
                  <a:lnTo>
                    <a:pt x="318884" y="35699"/>
                  </a:lnTo>
                  <a:lnTo>
                    <a:pt x="309981" y="46545"/>
                  </a:lnTo>
                  <a:lnTo>
                    <a:pt x="310781" y="54546"/>
                  </a:lnTo>
                  <a:lnTo>
                    <a:pt x="348081" y="85153"/>
                  </a:lnTo>
                  <a:lnTo>
                    <a:pt x="388132" y="85153"/>
                  </a:lnTo>
                  <a:lnTo>
                    <a:pt x="326885" y="34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1157;p86"/>
            <p:cNvSpPr/>
            <p:nvPr/>
          </p:nvSpPr>
          <p:spPr>
            <a:xfrm>
              <a:off x="9211196" y="1306283"/>
              <a:ext cx="285750" cy="139065"/>
            </a:xfrm>
            <a:custGeom>
              <a:avLst/>
              <a:gdLst/>
              <a:ahLst/>
              <a:cxnLst/>
              <a:rect l="l" t="t" r="r" b="b"/>
              <a:pathLst>
                <a:path w="285750" h="139065" extrusionOk="0">
                  <a:moveTo>
                    <a:pt x="160287" y="61213"/>
                  </a:moveTo>
                  <a:lnTo>
                    <a:pt x="66078" y="61213"/>
                  </a:lnTo>
                  <a:lnTo>
                    <a:pt x="212547" y="102222"/>
                  </a:lnTo>
                  <a:lnTo>
                    <a:pt x="165849" y="114388"/>
                  </a:lnTo>
                  <a:lnTo>
                    <a:pt x="161785" y="121323"/>
                  </a:lnTo>
                  <a:lnTo>
                    <a:pt x="165328" y="134899"/>
                  </a:lnTo>
                  <a:lnTo>
                    <a:pt x="172262" y="138976"/>
                  </a:lnTo>
                  <a:lnTo>
                    <a:pt x="285483" y="109448"/>
                  </a:lnTo>
                  <a:lnTo>
                    <a:pt x="254773" y="77762"/>
                  </a:lnTo>
                  <a:lnTo>
                    <a:pt x="219392" y="77762"/>
                  </a:lnTo>
                  <a:lnTo>
                    <a:pt x="160287" y="61213"/>
                  </a:lnTo>
                  <a:close/>
                </a:path>
                <a:path w="285750" h="139065" extrusionOk="0">
                  <a:moveTo>
                    <a:pt x="113207" y="0"/>
                  </a:moveTo>
                  <a:lnTo>
                    <a:pt x="0" y="29514"/>
                  </a:lnTo>
                  <a:lnTo>
                    <a:pt x="81419" y="113537"/>
                  </a:lnTo>
                  <a:lnTo>
                    <a:pt x="89458" y="113664"/>
                  </a:lnTo>
                  <a:lnTo>
                    <a:pt x="99542" y="103898"/>
                  </a:lnTo>
                  <a:lnTo>
                    <a:pt x="99656" y="95859"/>
                  </a:lnTo>
                  <a:lnTo>
                    <a:pt x="66078" y="61213"/>
                  </a:lnTo>
                  <a:lnTo>
                    <a:pt x="160287" y="61213"/>
                  </a:lnTo>
                  <a:lnTo>
                    <a:pt x="72923" y="36753"/>
                  </a:lnTo>
                  <a:lnTo>
                    <a:pt x="119621" y="24574"/>
                  </a:lnTo>
                  <a:lnTo>
                    <a:pt x="123685" y="17640"/>
                  </a:lnTo>
                  <a:lnTo>
                    <a:pt x="120154" y="4063"/>
                  </a:lnTo>
                  <a:lnTo>
                    <a:pt x="113207" y="0"/>
                  </a:lnTo>
                  <a:close/>
                </a:path>
                <a:path w="285750" h="139065" extrusionOk="0">
                  <a:moveTo>
                    <a:pt x="196011" y="25298"/>
                  </a:moveTo>
                  <a:lnTo>
                    <a:pt x="185940" y="35064"/>
                  </a:lnTo>
                  <a:lnTo>
                    <a:pt x="185813" y="43103"/>
                  </a:lnTo>
                  <a:lnTo>
                    <a:pt x="219392" y="77762"/>
                  </a:lnTo>
                  <a:lnTo>
                    <a:pt x="254773" y="77762"/>
                  </a:lnTo>
                  <a:lnTo>
                    <a:pt x="204050" y="25425"/>
                  </a:lnTo>
                  <a:lnTo>
                    <a:pt x="196011" y="25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1158;p86"/>
            <p:cNvSpPr/>
            <p:nvPr/>
          </p:nvSpPr>
          <p:spPr>
            <a:xfrm>
              <a:off x="9533242" y="1726933"/>
              <a:ext cx="142240" cy="306705"/>
            </a:xfrm>
            <a:custGeom>
              <a:avLst/>
              <a:gdLst/>
              <a:ahLst/>
              <a:cxnLst/>
              <a:rect l="l" t="t" r="r" b="b"/>
              <a:pathLst>
                <a:path w="142240" h="306705" extrusionOk="0">
                  <a:moveTo>
                    <a:pt x="17348" y="182956"/>
                  </a:moveTo>
                  <a:lnTo>
                    <a:pt x="3873" y="186855"/>
                  </a:lnTo>
                  <a:lnTo>
                    <a:pt x="0" y="193903"/>
                  </a:lnTo>
                  <a:lnTo>
                    <a:pt x="32550" y="306285"/>
                  </a:lnTo>
                  <a:lnTo>
                    <a:pt x="97983" y="239369"/>
                  </a:lnTo>
                  <a:lnTo>
                    <a:pt x="62458" y="239369"/>
                  </a:lnTo>
                  <a:lnTo>
                    <a:pt x="64011" y="233184"/>
                  </a:lnTo>
                  <a:lnTo>
                    <a:pt x="37820" y="233184"/>
                  </a:lnTo>
                  <a:lnTo>
                    <a:pt x="24396" y="186829"/>
                  </a:lnTo>
                  <a:lnTo>
                    <a:pt x="17348" y="182956"/>
                  </a:lnTo>
                  <a:close/>
                </a:path>
                <a:path w="142240" h="306705" extrusionOk="0">
                  <a:moveTo>
                    <a:pt x="104228" y="204774"/>
                  </a:moveTo>
                  <a:lnTo>
                    <a:pt x="96189" y="204863"/>
                  </a:lnTo>
                  <a:lnTo>
                    <a:pt x="62458" y="239369"/>
                  </a:lnTo>
                  <a:lnTo>
                    <a:pt x="97983" y="239369"/>
                  </a:lnTo>
                  <a:lnTo>
                    <a:pt x="114350" y="222631"/>
                  </a:lnTo>
                  <a:lnTo>
                    <a:pt x="114261" y="214591"/>
                  </a:lnTo>
                  <a:lnTo>
                    <a:pt x="104228" y="204774"/>
                  </a:lnTo>
                  <a:close/>
                </a:path>
                <a:path w="142240" h="306705" extrusionOk="0">
                  <a:moveTo>
                    <a:pt x="128872" y="66903"/>
                  </a:moveTo>
                  <a:lnTo>
                    <a:pt x="79590" y="66903"/>
                  </a:lnTo>
                  <a:lnTo>
                    <a:pt x="37820" y="233184"/>
                  </a:lnTo>
                  <a:lnTo>
                    <a:pt x="64011" y="233184"/>
                  </a:lnTo>
                  <a:lnTo>
                    <a:pt x="104216" y="73101"/>
                  </a:lnTo>
                  <a:lnTo>
                    <a:pt x="130667" y="73101"/>
                  </a:lnTo>
                  <a:lnTo>
                    <a:pt x="128872" y="66903"/>
                  </a:lnTo>
                  <a:close/>
                </a:path>
                <a:path w="142240" h="306705" extrusionOk="0">
                  <a:moveTo>
                    <a:pt x="130667" y="73101"/>
                  </a:moveTo>
                  <a:lnTo>
                    <a:pt x="104216" y="73101"/>
                  </a:lnTo>
                  <a:lnTo>
                    <a:pt x="117652" y="119443"/>
                  </a:lnTo>
                  <a:lnTo>
                    <a:pt x="124688" y="123329"/>
                  </a:lnTo>
                  <a:lnTo>
                    <a:pt x="138163" y="119418"/>
                  </a:lnTo>
                  <a:lnTo>
                    <a:pt x="142049" y="112382"/>
                  </a:lnTo>
                  <a:lnTo>
                    <a:pt x="130667" y="73101"/>
                  </a:lnTo>
                  <a:close/>
                </a:path>
                <a:path w="142240" h="306705" extrusionOk="0">
                  <a:moveTo>
                    <a:pt x="109486" y="0"/>
                  </a:moveTo>
                  <a:lnTo>
                    <a:pt x="27685" y="83654"/>
                  </a:lnTo>
                  <a:lnTo>
                    <a:pt x="27774" y="91694"/>
                  </a:lnTo>
                  <a:lnTo>
                    <a:pt x="37807" y="101498"/>
                  </a:lnTo>
                  <a:lnTo>
                    <a:pt x="45847" y="101409"/>
                  </a:lnTo>
                  <a:lnTo>
                    <a:pt x="79590" y="66903"/>
                  </a:lnTo>
                  <a:lnTo>
                    <a:pt x="128872" y="66903"/>
                  </a:lnTo>
                  <a:lnTo>
                    <a:pt x="109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1159;p86"/>
            <p:cNvSpPr/>
            <p:nvPr/>
          </p:nvSpPr>
          <p:spPr>
            <a:xfrm>
              <a:off x="9061260" y="1647037"/>
              <a:ext cx="216535" cy="386715"/>
            </a:xfrm>
            <a:custGeom>
              <a:avLst/>
              <a:gdLst/>
              <a:ahLst/>
              <a:cxnLst/>
              <a:rect l="l" t="t" r="r" b="b"/>
              <a:pathLst>
                <a:path w="216534" h="386714" extrusionOk="0">
                  <a:moveTo>
                    <a:pt x="125704" y="303568"/>
                  </a:moveTo>
                  <a:lnTo>
                    <a:pt x="117894" y="305460"/>
                  </a:lnTo>
                  <a:lnTo>
                    <a:pt x="110591" y="317436"/>
                  </a:lnTo>
                  <a:lnTo>
                    <a:pt x="112483" y="325247"/>
                  </a:lnTo>
                  <a:lnTo>
                    <a:pt x="212369" y="386168"/>
                  </a:lnTo>
                  <a:lnTo>
                    <a:pt x="214267" y="328688"/>
                  </a:lnTo>
                  <a:lnTo>
                    <a:pt x="166903" y="328688"/>
                  </a:lnTo>
                  <a:lnTo>
                    <a:pt x="125704" y="303568"/>
                  </a:lnTo>
                  <a:close/>
                </a:path>
                <a:path w="216534" h="386714" extrusionOk="0">
                  <a:moveTo>
                    <a:pt x="55841" y="69545"/>
                  </a:moveTo>
                  <a:lnTo>
                    <a:pt x="26974" y="69545"/>
                  </a:lnTo>
                  <a:lnTo>
                    <a:pt x="166903" y="328688"/>
                  </a:lnTo>
                  <a:lnTo>
                    <a:pt x="214267" y="328688"/>
                  </a:lnTo>
                  <a:lnTo>
                    <a:pt x="214665" y="316623"/>
                  </a:lnTo>
                  <a:lnTo>
                    <a:pt x="189255" y="316623"/>
                  </a:lnTo>
                  <a:lnTo>
                    <a:pt x="55841" y="69545"/>
                  </a:lnTo>
                  <a:close/>
                </a:path>
                <a:path w="216534" h="386714" extrusionOk="0">
                  <a:moveTo>
                    <a:pt x="196710" y="262902"/>
                  </a:moveTo>
                  <a:lnTo>
                    <a:pt x="190842" y="268401"/>
                  </a:lnTo>
                  <a:lnTo>
                    <a:pt x="189255" y="316623"/>
                  </a:lnTo>
                  <a:lnTo>
                    <a:pt x="214665" y="316623"/>
                  </a:lnTo>
                  <a:lnTo>
                    <a:pt x="216230" y="269227"/>
                  </a:lnTo>
                  <a:lnTo>
                    <a:pt x="210731" y="263359"/>
                  </a:lnTo>
                  <a:lnTo>
                    <a:pt x="196710" y="262902"/>
                  </a:lnTo>
                  <a:close/>
                </a:path>
                <a:path w="216534" h="386714" extrusionOk="0">
                  <a:moveTo>
                    <a:pt x="3860" y="0"/>
                  </a:moveTo>
                  <a:lnTo>
                    <a:pt x="0" y="116941"/>
                  </a:lnTo>
                  <a:lnTo>
                    <a:pt x="5499" y="122809"/>
                  </a:lnTo>
                  <a:lnTo>
                    <a:pt x="19519" y="123266"/>
                  </a:lnTo>
                  <a:lnTo>
                    <a:pt x="25387" y="117779"/>
                  </a:lnTo>
                  <a:lnTo>
                    <a:pt x="26974" y="69545"/>
                  </a:lnTo>
                  <a:lnTo>
                    <a:pt x="55841" y="69545"/>
                  </a:lnTo>
                  <a:lnTo>
                    <a:pt x="49326" y="57480"/>
                  </a:lnTo>
                  <a:lnTo>
                    <a:pt x="98103" y="57480"/>
                  </a:lnTo>
                  <a:lnTo>
                    <a:pt x="3860" y="0"/>
                  </a:lnTo>
                  <a:close/>
                </a:path>
                <a:path w="216534" h="386714" extrusionOk="0">
                  <a:moveTo>
                    <a:pt x="98103" y="57480"/>
                  </a:moveTo>
                  <a:lnTo>
                    <a:pt x="49326" y="57480"/>
                  </a:lnTo>
                  <a:lnTo>
                    <a:pt x="90525" y="82600"/>
                  </a:lnTo>
                  <a:lnTo>
                    <a:pt x="98348" y="80708"/>
                  </a:lnTo>
                  <a:lnTo>
                    <a:pt x="105651" y="68732"/>
                  </a:lnTo>
                  <a:lnTo>
                    <a:pt x="103746" y="60921"/>
                  </a:lnTo>
                  <a:lnTo>
                    <a:pt x="98103" y="57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1160;p86"/>
            <p:cNvSpPr/>
            <p:nvPr/>
          </p:nvSpPr>
          <p:spPr>
            <a:xfrm>
              <a:off x="8841639" y="1600923"/>
              <a:ext cx="223570" cy="118262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1161;p86"/>
            <p:cNvSpPr/>
            <p:nvPr/>
          </p:nvSpPr>
          <p:spPr>
            <a:xfrm>
              <a:off x="8390624" y="2038197"/>
              <a:ext cx="298450" cy="612775"/>
            </a:xfrm>
            <a:custGeom>
              <a:avLst/>
              <a:gdLst/>
              <a:ahLst/>
              <a:cxnLst/>
              <a:rect l="l" t="t" r="r" b="b"/>
              <a:pathLst>
                <a:path w="298450" h="612775" extrusionOk="0">
                  <a:moveTo>
                    <a:pt x="205320" y="523494"/>
                  </a:moveTo>
                  <a:lnTo>
                    <a:pt x="197396" y="524789"/>
                  </a:lnTo>
                  <a:lnTo>
                    <a:pt x="189191" y="536168"/>
                  </a:lnTo>
                  <a:lnTo>
                    <a:pt x="190487" y="544106"/>
                  </a:lnTo>
                  <a:lnTo>
                    <a:pt x="285457" y="612457"/>
                  </a:lnTo>
                  <a:lnTo>
                    <a:pt x="292120" y="551688"/>
                  </a:lnTo>
                  <a:lnTo>
                    <a:pt x="244487" y="551688"/>
                  </a:lnTo>
                  <a:lnTo>
                    <a:pt x="205320" y="523494"/>
                  </a:lnTo>
                  <a:close/>
                </a:path>
                <a:path w="298450" h="612775" extrusionOk="0">
                  <a:moveTo>
                    <a:pt x="58318" y="71107"/>
                  </a:moveTo>
                  <a:lnTo>
                    <a:pt x="30518" y="71107"/>
                  </a:lnTo>
                  <a:lnTo>
                    <a:pt x="244487" y="551688"/>
                  </a:lnTo>
                  <a:lnTo>
                    <a:pt x="292120" y="551688"/>
                  </a:lnTo>
                  <a:lnTo>
                    <a:pt x="293253" y="541350"/>
                  </a:lnTo>
                  <a:lnTo>
                    <a:pt x="267690" y="541350"/>
                  </a:lnTo>
                  <a:lnTo>
                    <a:pt x="58318" y="71107"/>
                  </a:lnTo>
                  <a:close/>
                </a:path>
                <a:path w="298450" h="612775" extrusionOk="0">
                  <a:moveTo>
                    <a:pt x="279222" y="488353"/>
                  </a:moveTo>
                  <a:lnTo>
                    <a:pt x="272961" y="493382"/>
                  </a:lnTo>
                  <a:lnTo>
                    <a:pt x="267690" y="541350"/>
                  </a:lnTo>
                  <a:lnTo>
                    <a:pt x="293253" y="541350"/>
                  </a:lnTo>
                  <a:lnTo>
                    <a:pt x="298208" y="496150"/>
                  </a:lnTo>
                  <a:lnTo>
                    <a:pt x="293166" y="489877"/>
                  </a:lnTo>
                  <a:lnTo>
                    <a:pt x="279222" y="488353"/>
                  </a:lnTo>
                  <a:close/>
                </a:path>
                <a:path w="298450" h="612775" extrusionOk="0">
                  <a:moveTo>
                    <a:pt x="12750" y="0"/>
                  </a:moveTo>
                  <a:lnTo>
                    <a:pt x="0" y="116306"/>
                  </a:lnTo>
                  <a:lnTo>
                    <a:pt x="5041" y="122580"/>
                  </a:lnTo>
                  <a:lnTo>
                    <a:pt x="18986" y="124104"/>
                  </a:lnTo>
                  <a:lnTo>
                    <a:pt x="25260" y="119075"/>
                  </a:lnTo>
                  <a:lnTo>
                    <a:pt x="30518" y="71107"/>
                  </a:lnTo>
                  <a:lnTo>
                    <a:pt x="58318" y="71107"/>
                  </a:lnTo>
                  <a:lnTo>
                    <a:pt x="53721" y="60782"/>
                  </a:lnTo>
                  <a:lnTo>
                    <a:pt x="97204" y="60782"/>
                  </a:lnTo>
                  <a:lnTo>
                    <a:pt x="12750" y="0"/>
                  </a:lnTo>
                  <a:close/>
                </a:path>
                <a:path w="298450" h="612775" extrusionOk="0">
                  <a:moveTo>
                    <a:pt x="97204" y="60782"/>
                  </a:moveTo>
                  <a:lnTo>
                    <a:pt x="53721" y="60782"/>
                  </a:lnTo>
                  <a:lnTo>
                    <a:pt x="92875" y="88963"/>
                  </a:lnTo>
                  <a:lnTo>
                    <a:pt x="100812" y="87668"/>
                  </a:lnTo>
                  <a:lnTo>
                    <a:pt x="109016" y="76288"/>
                  </a:lnTo>
                  <a:lnTo>
                    <a:pt x="107721" y="68351"/>
                  </a:lnTo>
                  <a:lnTo>
                    <a:pt x="97204" y="60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1162;p86"/>
            <p:cNvSpPr/>
            <p:nvPr/>
          </p:nvSpPr>
          <p:spPr>
            <a:xfrm>
              <a:off x="8455152" y="1268857"/>
              <a:ext cx="141605" cy="403225"/>
            </a:xfrm>
            <a:custGeom>
              <a:avLst/>
              <a:gdLst/>
              <a:ahLst/>
              <a:cxnLst/>
              <a:rect l="l" t="t" r="r" b="b"/>
              <a:pathLst>
                <a:path w="141604" h="403225" extrusionOk="0">
                  <a:moveTo>
                    <a:pt x="36245" y="292950"/>
                  </a:moveTo>
                  <a:lnTo>
                    <a:pt x="25044" y="301396"/>
                  </a:lnTo>
                  <a:lnTo>
                    <a:pt x="23926" y="309359"/>
                  </a:lnTo>
                  <a:lnTo>
                    <a:pt x="94360" y="402780"/>
                  </a:lnTo>
                  <a:lnTo>
                    <a:pt x="124882" y="332600"/>
                  </a:lnTo>
                  <a:lnTo>
                    <a:pt x="73253" y="332600"/>
                  </a:lnTo>
                  <a:lnTo>
                    <a:pt x="44208" y="294068"/>
                  </a:lnTo>
                  <a:lnTo>
                    <a:pt x="36245" y="292950"/>
                  </a:lnTo>
                  <a:close/>
                </a:path>
                <a:path w="141604" h="403225" extrusionOk="0">
                  <a:moveTo>
                    <a:pt x="68107" y="73177"/>
                  </a:moveTo>
                  <a:lnTo>
                    <a:pt x="42532" y="73177"/>
                  </a:lnTo>
                  <a:lnTo>
                    <a:pt x="73253" y="332600"/>
                  </a:lnTo>
                  <a:lnTo>
                    <a:pt x="124882" y="332600"/>
                  </a:lnTo>
                  <a:lnTo>
                    <a:pt x="126180" y="329615"/>
                  </a:lnTo>
                  <a:lnTo>
                    <a:pt x="98475" y="329615"/>
                  </a:lnTo>
                  <a:lnTo>
                    <a:pt x="68107" y="73177"/>
                  </a:lnTo>
                  <a:close/>
                </a:path>
                <a:path w="141604" h="403225" extrusionOk="0">
                  <a:moveTo>
                    <a:pt x="125209" y="282409"/>
                  </a:moveTo>
                  <a:lnTo>
                    <a:pt x="117728" y="285356"/>
                  </a:lnTo>
                  <a:lnTo>
                    <a:pt x="98475" y="329615"/>
                  </a:lnTo>
                  <a:lnTo>
                    <a:pt x="126180" y="329615"/>
                  </a:lnTo>
                  <a:lnTo>
                    <a:pt x="141020" y="295490"/>
                  </a:lnTo>
                  <a:lnTo>
                    <a:pt x="138074" y="288010"/>
                  </a:lnTo>
                  <a:lnTo>
                    <a:pt x="125209" y="282409"/>
                  </a:lnTo>
                  <a:close/>
                </a:path>
                <a:path w="141604" h="403225" extrusionOk="0">
                  <a:moveTo>
                    <a:pt x="46659" y="0"/>
                  </a:moveTo>
                  <a:lnTo>
                    <a:pt x="0" y="107302"/>
                  </a:lnTo>
                  <a:lnTo>
                    <a:pt x="2946" y="114782"/>
                  </a:lnTo>
                  <a:lnTo>
                    <a:pt x="15811" y="120370"/>
                  </a:lnTo>
                  <a:lnTo>
                    <a:pt x="23291" y="117424"/>
                  </a:lnTo>
                  <a:lnTo>
                    <a:pt x="42532" y="73177"/>
                  </a:lnTo>
                  <a:lnTo>
                    <a:pt x="68107" y="73177"/>
                  </a:lnTo>
                  <a:lnTo>
                    <a:pt x="67754" y="70192"/>
                  </a:lnTo>
                  <a:lnTo>
                    <a:pt x="99574" y="70192"/>
                  </a:lnTo>
                  <a:lnTo>
                    <a:pt x="46659" y="0"/>
                  </a:lnTo>
                  <a:close/>
                </a:path>
                <a:path w="141604" h="403225" extrusionOk="0">
                  <a:moveTo>
                    <a:pt x="99574" y="70192"/>
                  </a:moveTo>
                  <a:lnTo>
                    <a:pt x="67754" y="70192"/>
                  </a:lnTo>
                  <a:lnTo>
                    <a:pt x="96812" y="108724"/>
                  </a:lnTo>
                  <a:lnTo>
                    <a:pt x="104775" y="109842"/>
                  </a:lnTo>
                  <a:lnTo>
                    <a:pt x="115976" y="101396"/>
                  </a:lnTo>
                  <a:lnTo>
                    <a:pt x="117094" y="93433"/>
                  </a:lnTo>
                  <a:lnTo>
                    <a:pt x="99574" y="701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1163;p86"/>
            <p:cNvSpPr/>
            <p:nvPr/>
          </p:nvSpPr>
          <p:spPr>
            <a:xfrm>
              <a:off x="8307541" y="1580133"/>
              <a:ext cx="144145" cy="458470"/>
            </a:xfrm>
            <a:custGeom>
              <a:avLst/>
              <a:gdLst/>
              <a:ahLst/>
              <a:cxnLst/>
              <a:rect l="l" t="t" r="r" b="b"/>
              <a:pathLst>
                <a:path w="144145" h="458469" extrusionOk="0">
                  <a:moveTo>
                    <a:pt x="39319" y="347535"/>
                  </a:moveTo>
                  <a:lnTo>
                    <a:pt x="27990" y="355815"/>
                  </a:lnTo>
                  <a:lnTo>
                    <a:pt x="26771" y="363766"/>
                  </a:lnTo>
                  <a:lnTo>
                    <a:pt x="95859" y="458177"/>
                  </a:lnTo>
                  <a:lnTo>
                    <a:pt x="127704" y="387705"/>
                  </a:lnTo>
                  <a:lnTo>
                    <a:pt x="75755" y="387705"/>
                  </a:lnTo>
                  <a:lnTo>
                    <a:pt x="47256" y="348754"/>
                  </a:lnTo>
                  <a:lnTo>
                    <a:pt x="39319" y="347535"/>
                  </a:lnTo>
                  <a:close/>
                </a:path>
                <a:path w="144145" h="458469" extrusionOk="0">
                  <a:moveTo>
                    <a:pt x="68548" y="73101"/>
                  </a:moveTo>
                  <a:lnTo>
                    <a:pt x="43014" y="73101"/>
                  </a:lnTo>
                  <a:lnTo>
                    <a:pt x="75755" y="387705"/>
                  </a:lnTo>
                  <a:lnTo>
                    <a:pt x="127704" y="387705"/>
                  </a:lnTo>
                  <a:lnTo>
                    <a:pt x="128892" y="385076"/>
                  </a:lnTo>
                  <a:lnTo>
                    <a:pt x="101028" y="385076"/>
                  </a:lnTo>
                  <a:lnTo>
                    <a:pt x="68548" y="73101"/>
                  </a:lnTo>
                  <a:close/>
                </a:path>
                <a:path w="144145" h="458469" extrusionOk="0">
                  <a:moveTo>
                    <a:pt x="128409" y="338251"/>
                  </a:moveTo>
                  <a:lnTo>
                    <a:pt x="120891" y="341096"/>
                  </a:lnTo>
                  <a:lnTo>
                    <a:pt x="101028" y="385076"/>
                  </a:lnTo>
                  <a:lnTo>
                    <a:pt x="128892" y="385076"/>
                  </a:lnTo>
                  <a:lnTo>
                    <a:pt x="144043" y="351548"/>
                  </a:lnTo>
                  <a:lnTo>
                    <a:pt x="141198" y="344030"/>
                  </a:lnTo>
                  <a:lnTo>
                    <a:pt x="128409" y="338251"/>
                  </a:lnTo>
                  <a:close/>
                </a:path>
                <a:path w="144145" h="458469" extrusionOk="0">
                  <a:moveTo>
                    <a:pt x="48171" y="0"/>
                  </a:moveTo>
                  <a:lnTo>
                    <a:pt x="0" y="106616"/>
                  </a:lnTo>
                  <a:lnTo>
                    <a:pt x="2832" y="114147"/>
                  </a:lnTo>
                  <a:lnTo>
                    <a:pt x="15621" y="119913"/>
                  </a:lnTo>
                  <a:lnTo>
                    <a:pt x="23139" y="117081"/>
                  </a:lnTo>
                  <a:lnTo>
                    <a:pt x="43014" y="73101"/>
                  </a:lnTo>
                  <a:lnTo>
                    <a:pt x="68548" y="73101"/>
                  </a:lnTo>
                  <a:lnTo>
                    <a:pt x="68275" y="70472"/>
                  </a:lnTo>
                  <a:lnTo>
                    <a:pt x="99750" y="70472"/>
                  </a:lnTo>
                  <a:lnTo>
                    <a:pt x="48171" y="0"/>
                  </a:lnTo>
                  <a:close/>
                </a:path>
                <a:path w="144145" h="458469" extrusionOk="0">
                  <a:moveTo>
                    <a:pt x="99750" y="70472"/>
                  </a:moveTo>
                  <a:lnTo>
                    <a:pt x="68275" y="70472"/>
                  </a:lnTo>
                  <a:lnTo>
                    <a:pt x="96774" y="109410"/>
                  </a:lnTo>
                  <a:lnTo>
                    <a:pt x="104724" y="110642"/>
                  </a:lnTo>
                  <a:lnTo>
                    <a:pt x="116039" y="102362"/>
                  </a:lnTo>
                  <a:lnTo>
                    <a:pt x="117271" y="94411"/>
                  </a:lnTo>
                  <a:lnTo>
                    <a:pt x="99750" y="70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1164;p86"/>
            <p:cNvSpPr/>
            <p:nvPr/>
          </p:nvSpPr>
          <p:spPr>
            <a:xfrm>
              <a:off x="8403336" y="1974799"/>
              <a:ext cx="870585" cy="120650"/>
            </a:xfrm>
            <a:custGeom>
              <a:avLst/>
              <a:gdLst/>
              <a:ahLst/>
              <a:cxnLst/>
              <a:rect l="l" t="t" r="r" b="b"/>
              <a:pathLst>
                <a:path w="870584" h="120650" extrusionOk="0">
                  <a:moveTo>
                    <a:pt x="100723" y="3911"/>
                  </a:moveTo>
                  <a:lnTo>
                    <a:pt x="0" y="63461"/>
                  </a:lnTo>
                  <a:lnTo>
                    <a:pt x="98374" y="120065"/>
                  </a:lnTo>
                  <a:lnTo>
                    <a:pt x="101828" y="120421"/>
                  </a:lnTo>
                  <a:lnTo>
                    <a:pt x="108115" y="118732"/>
                  </a:lnTo>
                  <a:lnTo>
                    <a:pt x="110921" y="116687"/>
                  </a:lnTo>
                  <a:lnTo>
                    <a:pt x="116179" y="107569"/>
                  </a:lnTo>
                  <a:lnTo>
                    <a:pt x="114084" y="99796"/>
                  </a:lnTo>
                  <a:lnTo>
                    <a:pt x="72263" y="75730"/>
                  </a:lnTo>
                  <a:lnTo>
                    <a:pt x="848141" y="71475"/>
                  </a:lnTo>
                  <a:lnTo>
                    <a:pt x="870330" y="58356"/>
                  </a:lnTo>
                  <a:lnTo>
                    <a:pt x="856383" y="50330"/>
                  </a:lnTo>
                  <a:lnTo>
                    <a:pt x="72110" y="50330"/>
                  </a:lnTo>
                  <a:lnTo>
                    <a:pt x="113652" y="25781"/>
                  </a:lnTo>
                  <a:lnTo>
                    <a:pt x="115646" y="17983"/>
                  </a:lnTo>
                  <a:lnTo>
                    <a:pt x="108508" y="5905"/>
                  </a:lnTo>
                  <a:lnTo>
                    <a:pt x="100723" y="3911"/>
                  </a:lnTo>
                  <a:close/>
                </a:path>
                <a:path w="870584" h="120650" extrusionOk="0">
                  <a:moveTo>
                    <a:pt x="848141" y="71475"/>
                  </a:moveTo>
                  <a:lnTo>
                    <a:pt x="798220" y="71475"/>
                  </a:lnTo>
                  <a:lnTo>
                    <a:pt x="756678" y="96037"/>
                  </a:lnTo>
                  <a:lnTo>
                    <a:pt x="754684" y="103822"/>
                  </a:lnTo>
                  <a:lnTo>
                    <a:pt x="761822" y="115900"/>
                  </a:lnTo>
                  <a:lnTo>
                    <a:pt x="769607" y="117906"/>
                  </a:lnTo>
                  <a:lnTo>
                    <a:pt x="848141" y="71475"/>
                  </a:lnTo>
                  <a:close/>
                </a:path>
                <a:path w="870584" h="120650" extrusionOk="0">
                  <a:moveTo>
                    <a:pt x="768921" y="0"/>
                  </a:moveTo>
                  <a:lnTo>
                    <a:pt x="761161" y="2095"/>
                  </a:lnTo>
                  <a:lnTo>
                    <a:pt x="754164" y="14249"/>
                  </a:lnTo>
                  <a:lnTo>
                    <a:pt x="756246" y="22009"/>
                  </a:lnTo>
                  <a:lnTo>
                    <a:pt x="798068" y="46088"/>
                  </a:lnTo>
                  <a:lnTo>
                    <a:pt x="72110" y="50330"/>
                  </a:lnTo>
                  <a:lnTo>
                    <a:pt x="856383" y="50330"/>
                  </a:lnTo>
                  <a:lnTo>
                    <a:pt x="7689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1165;p86"/>
            <p:cNvSpPr/>
            <p:nvPr/>
          </p:nvSpPr>
          <p:spPr>
            <a:xfrm>
              <a:off x="8960193" y="2033104"/>
              <a:ext cx="321945" cy="617855"/>
            </a:xfrm>
            <a:custGeom>
              <a:avLst/>
              <a:gdLst/>
              <a:ahLst/>
              <a:cxnLst/>
              <a:rect l="l" t="t" r="r" b="b"/>
              <a:pathLst>
                <a:path w="321945" h="617855" extrusionOk="0">
                  <a:moveTo>
                    <a:pt x="19265" y="493788"/>
                  </a:moveTo>
                  <a:lnTo>
                    <a:pt x="5270" y="494753"/>
                  </a:lnTo>
                  <a:lnTo>
                    <a:pt x="0" y="500824"/>
                  </a:lnTo>
                  <a:lnTo>
                    <a:pt x="8039" y="617550"/>
                  </a:lnTo>
                  <a:lnTo>
                    <a:pt x="97532" y="558469"/>
                  </a:lnTo>
                  <a:lnTo>
                    <a:pt x="51422" y="558469"/>
                  </a:lnTo>
                  <a:lnTo>
                    <a:pt x="56986" y="547217"/>
                  </a:lnTo>
                  <a:lnTo>
                    <a:pt x="28651" y="547217"/>
                  </a:lnTo>
                  <a:lnTo>
                    <a:pt x="25336" y="499071"/>
                  </a:lnTo>
                  <a:lnTo>
                    <a:pt x="19265" y="493788"/>
                  </a:lnTo>
                  <a:close/>
                </a:path>
                <a:path w="321945" h="617855" extrusionOk="0">
                  <a:moveTo>
                    <a:pt x="91694" y="531888"/>
                  </a:moveTo>
                  <a:lnTo>
                    <a:pt x="51422" y="558469"/>
                  </a:lnTo>
                  <a:lnTo>
                    <a:pt x="97532" y="558469"/>
                  </a:lnTo>
                  <a:lnTo>
                    <a:pt x="105689" y="553085"/>
                  </a:lnTo>
                  <a:lnTo>
                    <a:pt x="107302" y="545211"/>
                  </a:lnTo>
                  <a:lnTo>
                    <a:pt x="99568" y="533501"/>
                  </a:lnTo>
                  <a:lnTo>
                    <a:pt x="91694" y="531888"/>
                  </a:lnTo>
                  <a:close/>
                </a:path>
                <a:path w="321945" h="617855" extrusionOk="0">
                  <a:moveTo>
                    <a:pt x="317510" y="59067"/>
                  </a:moveTo>
                  <a:lnTo>
                    <a:pt x="270052" y="59067"/>
                  </a:lnTo>
                  <a:lnTo>
                    <a:pt x="28651" y="547217"/>
                  </a:lnTo>
                  <a:lnTo>
                    <a:pt x="56986" y="547217"/>
                  </a:lnTo>
                  <a:lnTo>
                    <a:pt x="292823" y="70332"/>
                  </a:lnTo>
                  <a:lnTo>
                    <a:pt x="318287" y="70332"/>
                  </a:lnTo>
                  <a:lnTo>
                    <a:pt x="317510" y="59067"/>
                  </a:lnTo>
                  <a:close/>
                </a:path>
                <a:path w="321945" h="617855" extrusionOk="0">
                  <a:moveTo>
                    <a:pt x="318287" y="70332"/>
                  </a:moveTo>
                  <a:lnTo>
                    <a:pt x="292823" y="70332"/>
                  </a:lnTo>
                  <a:lnTo>
                    <a:pt x="296138" y="118478"/>
                  </a:lnTo>
                  <a:lnTo>
                    <a:pt x="302209" y="123748"/>
                  </a:lnTo>
                  <a:lnTo>
                    <a:pt x="316204" y="122796"/>
                  </a:lnTo>
                  <a:lnTo>
                    <a:pt x="321487" y="116725"/>
                  </a:lnTo>
                  <a:lnTo>
                    <a:pt x="318287" y="70332"/>
                  </a:lnTo>
                  <a:close/>
                </a:path>
                <a:path w="321945" h="617855" extrusionOk="0">
                  <a:moveTo>
                    <a:pt x="313436" y="0"/>
                  </a:moveTo>
                  <a:lnTo>
                    <a:pt x="215798" y="64452"/>
                  </a:lnTo>
                  <a:lnTo>
                    <a:pt x="214185" y="72339"/>
                  </a:lnTo>
                  <a:lnTo>
                    <a:pt x="221907" y="84048"/>
                  </a:lnTo>
                  <a:lnTo>
                    <a:pt x="229781" y="85661"/>
                  </a:lnTo>
                  <a:lnTo>
                    <a:pt x="270052" y="59067"/>
                  </a:lnTo>
                  <a:lnTo>
                    <a:pt x="317510" y="59067"/>
                  </a:lnTo>
                  <a:lnTo>
                    <a:pt x="3134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1166;p86"/>
            <p:cNvSpPr/>
            <p:nvPr/>
          </p:nvSpPr>
          <p:spPr>
            <a:xfrm>
              <a:off x="7183032" y="1320101"/>
              <a:ext cx="567690" cy="149225"/>
            </a:xfrm>
            <a:custGeom>
              <a:avLst/>
              <a:gdLst/>
              <a:ahLst/>
              <a:cxnLst/>
              <a:rect l="l" t="t" r="r" b="b"/>
              <a:pathLst>
                <a:path w="567689" h="149225" extrusionOk="0">
                  <a:moveTo>
                    <a:pt x="95364" y="32994"/>
                  </a:moveTo>
                  <a:lnTo>
                    <a:pt x="0" y="100774"/>
                  </a:lnTo>
                  <a:lnTo>
                    <a:pt x="102768" y="148945"/>
                  </a:lnTo>
                  <a:lnTo>
                    <a:pt x="106248" y="148996"/>
                  </a:lnTo>
                  <a:lnTo>
                    <a:pt x="112356" y="146786"/>
                  </a:lnTo>
                  <a:lnTo>
                    <a:pt x="114998" y="144513"/>
                  </a:lnTo>
                  <a:lnTo>
                    <a:pt x="119456" y="134988"/>
                  </a:lnTo>
                  <a:lnTo>
                    <a:pt x="116725" y="127431"/>
                  </a:lnTo>
                  <a:lnTo>
                    <a:pt x="73025" y="106959"/>
                  </a:lnTo>
                  <a:lnTo>
                    <a:pt x="353780" y="81661"/>
                  </a:lnTo>
                  <a:lnTo>
                    <a:pt x="70751" y="81661"/>
                  </a:lnTo>
                  <a:lnTo>
                    <a:pt x="110083" y="53695"/>
                  </a:lnTo>
                  <a:lnTo>
                    <a:pt x="111417" y="45770"/>
                  </a:lnTo>
                  <a:lnTo>
                    <a:pt x="103289" y="34340"/>
                  </a:lnTo>
                  <a:lnTo>
                    <a:pt x="95364" y="32994"/>
                  </a:lnTo>
                  <a:close/>
                </a:path>
                <a:path w="567689" h="149225" extrusionOk="0">
                  <a:moveTo>
                    <a:pt x="540683" y="68770"/>
                  </a:moveTo>
                  <a:lnTo>
                    <a:pt x="496836" y="68770"/>
                  </a:lnTo>
                  <a:lnTo>
                    <a:pt x="457504" y="96735"/>
                  </a:lnTo>
                  <a:lnTo>
                    <a:pt x="456158" y="104660"/>
                  </a:lnTo>
                  <a:lnTo>
                    <a:pt x="464286" y="116090"/>
                  </a:lnTo>
                  <a:lnTo>
                    <a:pt x="472224" y="117436"/>
                  </a:lnTo>
                  <a:lnTo>
                    <a:pt x="540683" y="68770"/>
                  </a:lnTo>
                  <a:close/>
                </a:path>
                <a:path w="567689" h="149225" extrusionOk="0">
                  <a:moveTo>
                    <a:pt x="461645" y="0"/>
                  </a:moveTo>
                  <a:lnTo>
                    <a:pt x="454075" y="2743"/>
                  </a:lnTo>
                  <a:lnTo>
                    <a:pt x="448132" y="15443"/>
                  </a:lnTo>
                  <a:lnTo>
                    <a:pt x="450862" y="22999"/>
                  </a:lnTo>
                  <a:lnTo>
                    <a:pt x="494563" y="43484"/>
                  </a:lnTo>
                  <a:lnTo>
                    <a:pt x="70751" y="81661"/>
                  </a:lnTo>
                  <a:lnTo>
                    <a:pt x="353780" y="81661"/>
                  </a:lnTo>
                  <a:lnTo>
                    <a:pt x="496836" y="68770"/>
                  </a:lnTo>
                  <a:lnTo>
                    <a:pt x="540683" y="68770"/>
                  </a:lnTo>
                  <a:lnTo>
                    <a:pt x="567588" y="49644"/>
                  </a:lnTo>
                  <a:lnTo>
                    <a:pt x="4616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81800" y="990600"/>
            <a:ext cx="27879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Social network analysis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90800" y="3962400"/>
            <a:ext cx="2492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Market segmentation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29400" y="4038600"/>
            <a:ext cx="31726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Astronomical data analysis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Semisupervised</a:t>
            </a:r>
            <a:r>
              <a:rPr lang="en-IN" dirty="0" smtClean="0"/>
              <a:t>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>
            <a:normAutofit/>
          </a:bodyPr>
          <a:lstStyle/>
          <a:p>
            <a:pPr marL="355600" marR="5080" indent="-342900">
              <a:lnSpc>
                <a:spcPct val="119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Combines unsupervised and supervised learning algorithms</a:t>
            </a:r>
          </a:p>
          <a:p>
            <a:pPr marL="355600" marR="5080" indent="-342900">
              <a:lnSpc>
                <a:spcPct val="119000"/>
              </a:lnSpc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Photo hosting service, e.g., </a:t>
            </a: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google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photos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Partially labelled data – some labelled data and a lot of unlabelled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62200"/>
            <a:ext cx="8778541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Reinforcement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238261" cy="4800599"/>
          </a:xfrm>
        </p:spPr>
        <p:txBody>
          <a:bodyPr>
            <a:normAutofit/>
          </a:bodyPr>
          <a:lstStyle/>
          <a:p>
            <a:pPr marL="355600" marR="160020" indent="-342900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en-US" dirty="0" smtClean="0"/>
              <a:t>observes the </a:t>
            </a:r>
            <a:r>
              <a:rPr lang="en-US" i="1" dirty="0" smtClean="0"/>
              <a:t>state</a:t>
            </a:r>
            <a:r>
              <a:rPr lang="en-US" dirty="0" smtClean="0"/>
              <a:t> of the </a:t>
            </a:r>
            <a:r>
              <a:rPr lang="en-US" dirty="0"/>
              <a:t>environment, select and perform </a:t>
            </a:r>
            <a:r>
              <a:rPr lang="en-US" dirty="0" smtClean="0"/>
              <a:t>actions</a:t>
            </a:r>
          </a:p>
          <a:p>
            <a:pPr marL="355600" marR="160020" indent="-342900">
              <a:lnSpc>
                <a:spcPct val="110000"/>
              </a:lnSpc>
              <a:buClr>
                <a:srgbClr val="000000"/>
              </a:buClr>
              <a:buSzPts val="2800"/>
            </a:pPr>
            <a:r>
              <a:rPr lang="en-US" dirty="0" smtClean="0"/>
              <a:t>gets +</a:t>
            </a:r>
            <a:r>
              <a:rPr lang="en-US" dirty="0" err="1" smtClean="0"/>
              <a:t>ve</a:t>
            </a:r>
            <a:r>
              <a:rPr lang="en-US" dirty="0"/>
              <a:t> </a:t>
            </a:r>
            <a:r>
              <a:rPr lang="en-US" dirty="0" smtClean="0"/>
              <a:t>or -</a:t>
            </a:r>
            <a:r>
              <a:rPr lang="en-US" dirty="0" err="1" smtClean="0"/>
              <a:t>ve</a:t>
            </a:r>
            <a:r>
              <a:rPr lang="en-US" dirty="0" smtClean="0"/>
              <a:t> rewards </a:t>
            </a:r>
            <a:r>
              <a:rPr lang="en-US" dirty="0"/>
              <a:t>in return </a:t>
            </a:r>
            <a:endParaRPr lang="en-US" dirty="0" smtClean="0"/>
          </a:p>
          <a:p>
            <a:pPr marL="355600" marR="160020" lvl="2" indent="-342900">
              <a:lnSpc>
                <a:spcPct val="110000"/>
              </a:lnSpc>
              <a:spcBef>
                <a:spcPts val="1000"/>
              </a:spcBef>
              <a:buClr>
                <a:srgbClr val="000000"/>
              </a:buClr>
              <a:buSzPts val="2800"/>
            </a:pPr>
            <a:r>
              <a:rPr lang="en-US" sz="1800" dirty="0"/>
              <a:t>l</a:t>
            </a:r>
            <a:r>
              <a:rPr lang="en-US" sz="1800" dirty="0" smtClean="0"/>
              <a:t>earns the </a:t>
            </a:r>
            <a:r>
              <a:rPr lang="en-US" sz="1800" dirty="0"/>
              <a:t>best strategy, </a:t>
            </a:r>
            <a:r>
              <a:rPr lang="en-US" sz="1800" i="1" dirty="0"/>
              <a:t>aka</a:t>
            </a:r>
            <a:r>
              <a:rPr lang="en-US" sz="1800" dirty="0"/>
              <a:t> a policy, to get the most reward over time. </a:t>
            </a:r>
            <a:endParaRPr lang="en-US" sz="1800" dirty="0" smtClean="0"/>
          </a:p>
          <a:p>
            <a:pPr marL="812800" marR="160020" lvl="3" indent="-342900">
              <a:lnSpc>
                <a:spcPct val="110000"/>
              </a:lnSpc>
              <a:spcBef>
                <a:spcPts val="1000"/>
              </a:spcBef>
              <a:buClr>
                <a:srgbClr val="000000"/>
              </a:buClr>
              <a:buSzPts val="2800"/>
            </a:pPr>
            <a:r>
              <a:rPr lang="en-US" sz="16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</a:t>
            </a:r>
            <a:r>
              <a:rPr lang="en-US" sz="16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olicy </a:t>
            </a:r>
            <a:r>
              <a:rPr lang="en-US" sz="16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is a mapping from states </a:t>
            </a:r>
            <a:r>
              <a:rPr lang="en-US" sz="1600" kern="0" dirty="0">
                <a:solidFill>
                  <a:srgbClr val="000000"/>
                </a:solidFill>
                <a:latin typeface="Helvetica" panose="020B0604020202020204" pitchFamily="34" charset="0"/>
                <a:ea typeface="Noto Sans Symbols"/>
                <a:cs typeface="Helvetica" panose="020B0604020202020204" pitchFamily="34" charset="0"/>
                <a:sym typeface="Noto Sans Symbols"/>
              </a:rPr>
              <a:t>→</a:t>
            </a:r>
            <a:r>
              <a:rPr lang="en-US" sz="1600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</a:t>
            </a:r>
            <a:r>
              <a:rPr lang="en-US" sz="16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actions</a:t>
            </a:r>
            <a:endParaRPr lang="en-US" sz="1900" dirty="0" smtClean="0"/>
          </a:p>
          <a:p>
            <a:pPr marL="355600" indent="-342900">
              <a:lnSpc>
                <a:spcPct val="11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Examples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</a:t>
            </a:r>
          </a:p>
          <a:p>
            <a:pPr marL="755650" lvl="1" indent="-28575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–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Game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playing, e.g., </a:t>
            </a:r>
            <a:r>
              <a:rPr lang="en-US" i="1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AlphaGo</a:t>
            </a:r>
            <a:endParaRPr lang="en-US" i="1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755650" lvl="1" indent="-28575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–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Robot in a maze</a:t>
            </a:r>
          </a:p>
          <a:p>
            <a:pPr marL="755650" lvl="1" indent="-28575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–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Balance a pole on your hand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 learning agent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77577"/>
            <a:ext cx="6172200" cy="43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097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Batch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all available data at a time during training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Mini Batch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a subset of available at a time during training</a:t>
            </a:r>
            <a:endParaRPr lang="en-US" kern="0" dirty="0"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Online (incremental)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6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Uses single training data instance at a time during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how training data is used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10000"/>
            <a:ext cx="5105400" cy="286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5867400" cy="2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Instance Based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compare </a:t>
            </a:r>
            <a:r>
              <a:rPr lang="en-US" dirty="0"/>
              <a:t>new data points to known data </a:t>
            </a:r>
            <a:r>
              <a:rPr lang="en-US" dirty="0" smtClean="0"/>
              <a:t>points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Segoe UI Historic" panose="020B0502040204020203" pitchFamily="34" charset="0"/>
                <a:cs typeface="Helvetica" panose="020B0604020202020204" pitchFamily="34" charset="0"/>
                <a:sym typeface="Trebuchet MS" panose="020B0603020202020204"/>
              </a:rPr>
              <a:t>Model Based learning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detect </a:t>
            </a:r>
            <a:r>
              <a:rPr lang="en-US" dirty="0"/>
              <a:t>patterns in the training data and build a predictive </a:t>
            </a:r>
            <a:r>
              <a:rPr lang="en-US" dirty="0" smtClean="0"/>
              <a:t>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Based on how training data is used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57600"/>
            <a:ext cx="5791200" cy="296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657600"/>
            <a:ext cx="6096000" cy="2910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32766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Instance Based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1000" y="32004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 Based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>Challenges of Machine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Autofit/>
          </a:bodyPr>
          <a:lstStyle/>
          <a:p>
            <a:r>
              <a:rPr lang="en-IN" dirty="0" smtClean="0"/>
              <a:t>Training Data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Insufficient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Non representative 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Poor Quality</a:t>
            </a:r>
          </a:p>
          <a:p>
            <a:pPr lvl="1">
              <a:spcBef>
                <a:spcPts val="1000"/>
              </a:spcBef>
            </a:pPr>
            <a:r>
              <a:rPr lang="en-IN" dirty="0" smtClean="0"/>
              <a:t>Irrelevant attributes</a:t>
            </a:r>
          </a:p>
          <a:p>
            <a:r>
              <a:rPr lang="en-IN" dirty="0" smtClean="0"/>
              <a:t>Model Selection</a:t>
            </a:r>
          </a:p>
          <a:p>
            <a:pPr lvl="1">
              <a:spcBef>
                <a:spcPts val="1000"/>
              </a:spcBef>
            </a:pPr>
            <a:r>
              <a:rPr lang="en-IN" dirty="0" err="1" smtClean="0"/>
              <a:t>Overfitting</a:t>
            </a:r>
            <a:endParaRPr lang="en-IN" dirty="0" smtClean="0"/>
          </a:p>
          <a:p>
            <a:pPr lvl="1">
              <a:spcBef>
                <a:spcPts val="1000"/>
              </a:spcBef>
            </a:pPr>
            <a:r>
              <a:rPr lang="en-IN" dirty="0" err="1" smtClean="0"/>
              <a:t>Underfitting</a:t>
            </a:r>
            <a:r>
              <a:rPr lang="en-IN" dirty="0" smtClean="0"/>
              <a:t> </a:t>
            </a:r>
          </a:p>
          <a:p>
            <a:r>
              <a:rPr lang="en-IN" dirty="0" smtClean="0"/>
              <a:t>Testing and Validation</a:t>
            </a:r>
          </a:p>
          <a:p>
            <a:pPr lvl="1">
              <a:spcBef>
                <a:spcPts val="1000"/>
              </a:spcBef>
            </a:pPr>
            <a:r>
              <a:rPr lang="en-IN" dirty="0" err="1" smtClean="0"/>
              <a:t>Hyperparameters</a:t>
            </a:r>
            <a:endParaRPr lang="en-IN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Insufficient Training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Consider trade-off Between Algorithm development &amp; training data capture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52600"/>
            <a:ext cx="48854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Non-representative Training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1429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sample size leads to sampling noise</a:t>
            </a:r>
          </a:p>
          <a:p>
            <a:pPr marL="812800" lvl="1" indent="-330200">
              <a:spcBef>
                <a:spcPts val="100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Missing data over emphasizes the role of wealth on happiness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If sampling process is flawed, even large sample size can lead to sampling bias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Training Data </a:t>
            </a:r>
            <a:r>
              <a:rPr lang="en-US" sz="2400" dirty="0"/>
              <a:t>be representative of the new cases </a:t>
            </a:r>
            <a:r>
              <a:rPr lang="en-US" sz="2400" dirty="0" smtClean="0"/>
              <a:t>we </a:t>
            </a:r>
            <a:r>
              <a:rPr lang="en-US" sz="2400" dirty="0"/>
              <a:t>want to </a:t>
            </a:r>
            <a:r>
              <a:rPr lang="en-US" sz="2400" dirty="0" smtClean="0"/>
              <a:t>generalize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10058400" cy="365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200" y="4914900"/>
            <a:ext cx="152400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038600" y="477416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issing 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6200" y="5219700"/>
            <a:ext cx="152400" cy="152400"/>
          </a:xfrm>
          <a:prstGeom prst="rect">
            <a:avLst/>
          </a:prstGeom>
          <a:solidFill>
            <a:srgbClr val="1C15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038600" y="50673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available data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Quality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instances have missing features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5% of customers did not specify their age</a:t>
            </a:r>
          </a:p>
          <a:p>
            <a:pPr lvl="1"/>
            <a:r>
              <a:rPr lang="en-US" dirty="0" smtClean="0"/>
              <a:t>Ignore the instances all together or the feature, </a:t>
            </a:r>
          </a:p>
          <a:p>
            <a:pPr lvl="1"/>
            <a:r>
              <a:rPr lang="en-US" dirty="0" smtClean="0"/>
              <a:t>fill in the missing values</a:t>
            </a:r>
          </a:p>
          <a:p>
            <a:pPr lvl="1"/>
            <a:r>
              <a:rPr lang="en-US" dirty="0" smtClean="0"/>
              <a:t>Train multiple ML models  </a:t>
            </a:r>
          </a:p>
          <a:p>
            <a:r>
              <a:rPr lang="en-US" dirty="0" smtClean="0"/>
              <a:t>Some instances can be erroneous, noisy or outliers</a:t>
            </a:r>
          </a:p>
          <a:p>
            <a:pPr lvl="1"/>
            <a:r>
              <a:rPr lang="en-US" dirty="0" smtClean="0"/>
              <a:t>Human or machine generated</a:t>
            </a:r>
          </a:p>
          <a:p>
            <a:pPr lvl="1"/>
            <a:r>
              <a:rPr lang="en-US" dirty="0" smtClean="0"/>
              <a:t>Identify, discard or fix manually, as appropriate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</a:t>
            </a:r>
            <a:r>
              <a:rPr lang="en-IN" dirty="0" smtClean="0"/>
              <a:t>leaning often needed for improving data quality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7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altLang="en-US" dirty="0" smtClean="0"/>
              <a:t>Introduction to Machine Learning</a:t>
            </a:r>
            <a:br>
              <a:rPr lang="en-US" alt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Irrelevant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pPr marL="812800" lvl="1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more </a:t>
            </a:r>
            <a:r>
              <a:rPr lang="en-US" dirty="0"/>
              <a:t>useful features to train on among existing features. </a:t>
            </a:r>
            <a:endParaRPr lang="en-US" dirty="0" smtClean="0"/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Feature extraction</a:t>
            </a:r>
          </a:p>
          <a:p>
            <a:pPr marL="812800" lvl="1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/>
              <a:t>c</a:t>
            </a:r>
            <a:r>
              <a:rPr lang="en-US" dirty="0" smtClean="0"/>
              <a:t>ombine existing </a:t>
            </a:r>
            <a:r>
              <a:rPr lang="en-US" dirty="0"/>
              <a:t>features to produce a more useful </a:t>
            </a:r>
            <a:r>
              <a:rPr lang="en-US" dirty="0" smtClean="0"/>
              <a:t>one. </a:t>
            </a:r>
          </a:p>
          <a:p>
            <a:pPr marL="355600" indent="-33020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dirty="0" smtClean="0"/>
              <a:t>Create </a:t>
            </a:r>
            <a:r>
              <a:rPr lang="en-US" dirty="0"/>
              <a:t>new features by gathering new </a:t>
            </a:r>
            <a:r>
              <a:rPr lang="en-US" dirty="0" smtClean="0"/>
              <a:t>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Feature engineering needed for coming up with a good set of features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Model Selection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10160000" cy="3657599"/>
          </a:xfrm>
        </p:spPr>
        <p:txBody>
          <a:bodyPr>
            <a:noAutofit/>
          </a:bodyPr>
          <a:lstStyle/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Overfitting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leads to high performance in training set but performs poorly on new 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.g., </a:t>
            </a:r>
            <a:r>
              <a:rPr lang="en-US" dirty="0"/>
              <a:t>a high-degree polynomial life satisfaction model that strongly </a:t>
            </a:r>
            <a:r>
              <a:rPr lang="en-US" dirty="0" err="1"/>
              <a:t>overfits</a:t>
            </a:r>
            <a:r>
              <a:rPr lang="en-US" dirty="0"/>
              <a:t> the training </a:t>
            </a:r>
            <a:r>
              <a:rPr lang="en-US" dirty="0" smtClean="0"/>
              <a:t>data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training set or sampling noise can lead to model following the noise than the underlying pattern in the dataset</a:t>
            </a: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Solution: Regularization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812800" lvl="1" indent="-342900"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Underfitting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when the model is too simple to learn the underlying structure in the data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Select </a:t>
            </a:r>
            <a:r>
              <a:rPr lang="en-US" dirty="0"/>
              <a:t>a more powerful model, with more parameters </a:t>
            </a:r>
            <a:endParaRPr lang="en-US" dirty="0" smtClean="0"/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Feed </a:t>
            </a:r>
            <a:r>
              <a:rPr lang="en-US" dirty="0"/>
              <a:t>better features to the learning </a:t>
            </a:r>
            <a:r>
              <a:rPr lang="en-US" dirty="0" smtClean="0"/>
              <a:t>algorithm</a:t>
            </a:r>
          </a:p>
          <a:p>
            <a:pPr marL="812800" lvl="1" indent="-342900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dirty="0" smtClean="0"/>
              <a:t>Reduce regularization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066800"/>
            <a:ext cx="11196956" cy="395287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Overfitting</a:t>
            </a:r>
            <a:r>
              <a:rPr lang="en-US" sz="2400" dirty="0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or </a:t>
            </a:r>
            <a:r>
              <a:rPr lang="en-US" sz="2400" dirty="0" err="1" smtClean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Underfitting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4152"/>
            <a:ext cx="6038850" cy="2173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6532"/>
            <a:ext cx="5557837" cy="1978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40386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High-order</a:t>
            </a:r>
          </a:p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polynomial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3810000"/>
            <a:ext cx="7620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0" y="2743200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Large slope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363200" y="3124200"/>
            <a:ext cx="762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10800" y="3733800"/>
            <a:ext cx="15824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Smaller slope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972800" y="3505200"/>
            <a:ext cx="762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Good ML algorithms need to work well on test data</a:t>
            </a: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But test data is often not accessible to the provider of the algorithm</a:t>
            </a:r>
            <a:endParaRPr lang="en-IN" dirty="0"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Common assumption is training data is representative of test data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chosen subset of the training data is held out as validation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i="1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</a:t>
            </a: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ka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dev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set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Once ML model is trained, its performance is evaluated on validation data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Expectation is ML model working well on validation set will work well on unknown test data</a:t>
            </a:r>
            <a:endParaRPr lang="en-IN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Typically 20-30% of the data is randomly held out as validation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Performance of ML algorithms is statistical / predictive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431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To reduce the bias of validation set selection process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Often K is chosen as 10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10 fold cross validation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10 fold cross validation involves 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selecting the validation set 10 times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generation with 10 resulting training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Evaluate the performance of each on that validation set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averaging the performance over the validation sets</a:t>
            </a:r>
            <a:endParaRPr lang="en-US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K-fold validation is often </a:t>
            </a:r>
            <a:r>
              <a:rPr lang="en-IN" kern="0" dirty="0" smtClean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performed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Choice of </a:t>
            </a:r>
            <a:r>
              <a:rPr lang="en-IN" dirty="0" err="1" smtClean="0"/>
              <a:t>Hyperparameters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Known as </a:t>
            </a:r>
            <a:r>
              <a:rPr lang="en-IN" i="1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hyperparameters</a:t>
            </a:r>
            <a:endParaRPr lang="en-IN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performance depends on choice of parameters</a:t>
            </a: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Each parameter can assume a number of values</a:t>
            </a:r>
          </a:p>
          <a:p>
            <a:pPr marL="812800" lvl="1" indent="-342900">
              <a:lnSpc>
                <a:spcPct val="100000"/>
              </a:lnSpc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Real numbers or </a:t>
            </a:r>
            <a:r>
              <a:rPr lang="en-IN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categories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xponential number of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 possible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Best model correspond to best cross validation performance over the set of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Expensive to perform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Some empirical frameworks available for </a:t>
            </a:r>
            <a:r>
              <a:rPr lang="en-IN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optimization</a:t>
            </a: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SzPts val="3200"/>
            </a:pPr>
            <a:endParaRPr lang="en-IN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kern="0" dirty="0" smtClean="0">
                <a:solidFill>
                  <a:srgbClr val="0020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Modern ML models often use a lot of model parameters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964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indent="-342900">
              <a:spcBef>
                <a:spcPts val="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x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can be multi-dimensional</a:t>
            </a:r>
          </a:p>
          <a:p>
            <a:pPr marL="469900" fontAlgn="auto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Arial" panose="020B0604020202020204"/>
                <a:cs typeface="Helvetica" panose="020B0604020202020204" pitchFamily="34" charset="0"/>
                <a:sym typeface="Arial" panose="020B0604020202020204"/>
              </a:rPr>
              <a:t>–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Each dimension corresponds to an attribute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6" name="Group 35"/>
          <p:cNvGrpSpPr/>
          <p:nvPr/>
        </p:nvGrpSpPr>
        <p:grpSpPr>
          <a:xfrm>
            <a:off x="1371600" y="2667000"/>
            <a:ext cx="4099900" cy="3161230"/>
            <a:chOff x="459740" y="2841536"/>
            <a:chExt cx="4099900" cy="3161230"/>
          </a:xfrm>
        </p:grpSpPr>
        <p:sp>
          <p:nvSpPr>
            <p:cNvPr id="5" name="Google Shape;966;p83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967;p83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968;p83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Tumor Size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8" name="Google Shape;969;p83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Age</a:t>
              </a:r>
              <a:endParaRPr sz="2000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9" name="Google Shape;971;p83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972;p83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973;p83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974;p83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975;p83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976;p83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977;p83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978;p83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979;p83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980;p83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981;p83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982;p83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983;p83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984;p83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985;p83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986;p83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987;p83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988;p83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989;p83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990;p83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991;p83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992;p83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993;p83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994;p83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995;p83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996;p83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997;p83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8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" name="Google Shape;970;p83"/>
          <p:cNvSpPr txBox="1"/>
          <p:nvPr/>
        </p:nvSpPr>
        <p:spPr>
          <a:xfrm>
            <a:off x="6553200" y="3276600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Clump Thickness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Size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355600" indent="-3429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 panose="020B0603020202020204"/>
              <a:buChar char="-"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Uniformity of Cell Shape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12700" fontAlgn="auto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…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463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End to End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smtClean="0"/>
              <a:t>Machine Learning</a:t>
            </a:r>
          </a:p>
          <a:p>
            <a:r>
              <a:rPr lang="en-IN" dirty="0" smtClean="0"/>
              <a:t>Why Machine Learning</a:t>
            </a:r>
          </a:p>
          <a:p>
            <a:r>
              <a:rPr lang="en-IN" dirty="0" smtClean="0"/>
              <a:t>Connection with Other technical areas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Machine Learning </a:t>
            </a:r>
            <a:r>
              <a:rPr lang="en-US" dirty="0"/>
              <a:t>(</a:t>
            </a:r>
            <a:r>
              <a:rPr lang="en-US" dirty="0" smtClean="0"/>
              <a:t>ML)?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science (and art) of programming computers so they can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learn from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More general definition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Field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study that gives computers the ability to learn without being explicitly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programmed 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Engineering-oriented definition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Algorithms that improve their performance P at some task T with experience E</a:t>
            </a:r>
          </a:p>
          <a:p>
            <a:pPr lvl="1">
              <a:lnSpc>
                <a:spcPct val="150000"/>
              </a:lnSpc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A 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well-defined learning task is given by &lt;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, </a:t>
            </a:r>
            <a:r>
              <a:rPr lang="en-US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E&gt;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 is Machine Learning</a:t>
            </a:r>
            <a:endParaRPr lang="en-IN" dirty="0"/>
          </a:p>
        </p:txBody>
      </p:sp>
      <p:sp>
        <p:nvSpPr>
          <p:cNvPr id="5" name="Google Shape;348;p55"/>
          <p:cNvSpPr txBox="1"/>
          <p:nvPr/>
        </p:nvSpPr>
        <p:spPr>
          <a:xfrm>
            <a:off x="7648267" y="5231640"/>
            <a:ext cx="2029521" cy="124536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normAutofit/>
          </a:bodyPr>
          <a:lstStyle/>
          <a:p>
            <a:pPr>
              <a:buClr>
                <a:srgbClr val="000000"/>
              </a:buClr>
            </a:pPr>
            <a:endParaRPr lang="en-US" sz="20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algn="ctr">
              <a:spcBef>
                <a:spcPts val="1200"/>
              </a:spcBef>
              <a:buClr>
                <a:srgbClr val="000000"/>
              </a:buClr>
            </a:pP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Computer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6" name="Google Shape;349;p55"/>
          <p:cNvSpPr/>
          <p:nvPr/>
        </p:nvSpPr>
        <p:spPr>
          <a:xfrm>
            <a:off x="6952431" y="5553358"/>
            <a:ext cx="695836" cy="10378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7" name="Google Shape;350;p55"/>
          <p:cNvSpPr/>
          <p:nvPr/>
        </p:nvSpPr>
        <p:spPr>
          <a:xfrm>
            <a:off x="6952431" y="6113770"/>
            <a:ext cx="695836" cy="10378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1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8" name="Google Shape;351;p55"/>
          <p:cNvSpPr/>
          <p:nvPr/>
        </p:nvSpPr>
        <p:spPr>
          <a:xfrm>
            <a:off x="9677788" y="5763620"/>
            <a:ext cx="579863" cy="103780"/>
          </a:xfrm>
          <a:custGeom>
            <a:avLst/>
            <a:gdLst/>
            <a:ahLst/>
            <a:cxnLst/>
            <a:rect l="l" t="t" r="r" b="b"/>
            <a:pathLst>
              <a:path w="762000" h="127000" extrusionOk="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9" name="Google Shape;352;p55"/>
          <p:cNvSpPr txBox="1"/>
          <p:nvPr/>
        </p:nvSpPr>
        <p:spPr>
          <a:xfrm>
            <a:off x="5486400" y="5334000"/>
            <a:ext cx="1295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Data</a:t>
            </a:r>
          </a:p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0" name="Google Shape;353;p55"/>
          <p:cNvSpPr txBox="1"/>
          <p:nvPr/>
        </p:nvSpPr>
        <p:spPr>
          <a:xfrm>
            <a:off x="10287000" y="5600594"/>
            <a:ext cx="1270676" cy="4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Program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3" name="Google Shape;343;p55"/>
          <p:cNvSpPr/>
          <p:nvPr/>
        </p:nvSpPr>
        <p:spPr>
          <a:xfrm>
            <a:off x="1371600" y="5553075"/>
            <a:ext cx="668458" cy="9525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4" name="Google Shape;344;p55"/>
          <p:cNvSpPr/>
          <p:nvPr/>
        </p:nvSpPr>
        <p:spPr>
          <a:xfrm>
            <a:off x="1371600" y="6067425"/>
            <a:ext cx="668458" cy="95250"/>
          </a:xfrm>
          <a:custGeom>
            <a:avLst/>
            <a:gdLst/>
            <a:ahLst/>
            <a:cxnLst/>
            <a:rect l="l" t="t" r="r" b="b"/>
            <a:pathLst>
              <a:path w="914400" h="127000" extrusionOk="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5" name="Google Shape;345;p55"/>
          <p:cNvSpPr/>
          <p:nvPr/>
        </p:nvSpPr>
        <p:spPr>
          <a:xfrm>
            <a:off x="3989726" y="5848350"/>
            <a:ext cx="557048" cy="95250"/>
          </a:xfrm>
          <a:custGeom>
            <a:avLst/>
            <a:gdLst/>
            <a:ahLst/>
            <a:cxnLst/>
            <a:rect l="l" t="t" r="r" b="b"/>
            <a:pathLst>
              <a:path w="762000" h="127000" extrusionOk="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rmAutofit fontScale="3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2000" ker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  <a:sym typeface="Arial" panose="020B0604020202020204"/>
            </a:endParaRPr>
          </a:p>
        </p:txBody>
      </p:sp>
      <p:sp>
        <p:nvSpPr>
          <p:cNvPr id="17" name="Google Shape;347;p55"/>
          <p:cNvSpPr txBox="1"/>
          <p:nvPr/>
        </p:nvSpPr>
        <p:spPr>
          <a:xfrm>
            <a:off x="4593787" y="5715000"/>
            <a:ext cx="1045013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Output</a:t>
            </a:r>
            <a:endParaRPr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19" name="Google Shape;352;p55"/>
          <p:cNvSpPr txBox="1"/>
          <p:nvPr/>
        </p:nvSpPr>
        <p:spPr>
          <a:xfrm>
            <a:off x="20472" y="5410200"/>
            <a:ext cx="1270677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Data</a:t>
            </a:r>
          </a:p>
          <a:p>
            <a:pPr marL="12700" marR="5080" indent="365125" algn="r" fontAlgn="auto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Program</a:t>
            </a:r>
            <a:endParaRPr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21" name="Google Shape;348;p55"/>
          <p:cNvSpPr txBox="1"/>
          <p:nvPr/>
        </p:nvSpPr>
        <p:spPr>
          <a:xfrm>
            <a:off x="2057400" y="5257800"/>
            <a:ext cx="2029521" cy="124536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normAutofit/>
          </a:bodyPr>
          <a:lstStyle/>
          <a:p>
            <a:pPr>
              <a:buClr>
                <a:srgbClr val="000000"/>
              </a:buClr>
            </a:pPr>
            <a:endParaRPr lang="en-US" sz="20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algn="ctr">
              <a:spcBef>
                <a:spcPts val="1200"/>
              </a:spcBef>
              <a:buClr>
                <a:srgbClr val="000000"/>
              </a:buClr>
            </a:pP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Computer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0" y="4724400"/>
            <a:ext cx="295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Traditional programming</a:t>
            </a:r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7600" y="464820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Defining the Learning Tasks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648200"/>
          </a:xfrm>
        </p:spPr>
        <p:txBody>
          <a:bodyPr>
            <a:noAutofit/>
          </a:bodyPr>
          <a:lstStyle/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1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Playing </a:t>
            </a:r>
            <a:r>
              <a:rPr lang="en-US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checkers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Percentage of games won against an arbitrary opponent  </a:t>
            </a:r>
            <a:endParaRPr lang="en-US" kern="0" dirty="0" smtClean="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Playing practice games against </a:t>
            </a:r>
            <a:r>
              <a:rPr lang="en-US" kern="0" dirty="0" smtClean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itself</a:t>
            </a:r>
            <a:endParaRPr lang="en-IN" sz="16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2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Recognizing hand-written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words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Percentage of words correctly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classified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Database of human-labeled images of handwritten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words</a:t>
            </a:r>
            <a:endParaRPr lang="en-IN" sz="16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3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Driving on four-lane highways using vision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sensors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Average distance traveled before a human-judged 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error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A sequence of images and steering commands recorded while  observing a human driver</a:t>
            </a: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</a:t>
            </a:r>
            <a:endParaRPr lang="en-IN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Example 4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T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Categorize email messages as spam or legitimate.  </a:t>
            </a: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P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Percentage of email messages correctly classified.  </a:t>
            </a:r>
            <a:endParaRPr lang="en-US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: Database of emails, some with human-given labels</a:t>
            </a:r>
          </a:p>
          <a:p>
            <a:pPr marR="5080" lvl="1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endParaRPr lang="en-IN" sz="16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R="5080">
              <a:lnSpc>
                <a:spcPct val="113000"/>
              </a:lnSpc>
              <a:spcBef>
                <a:spcPts val="0"/>
              </a:spcBef>
              <a:buClr>
                <a:srgbClr val="000000"/>
              </a:buClr>
            </a:pPr>
            <a:endParaRPr lang="en-US" sz="18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kern="0" dirty="0">
                <a:solidFill>
                  <a:srgbClr val="1508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Improve on task T, with respect to  performance metric P, based on experience </a:t>
            </a:r>
            <a:r>
              <a:rPr lang="en-US" kern="0" dirty="0" smtClean="0">
                <a:solidFill>
                  <a:srgbClr val="15086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</a:p>
          <a:p>
            <a:endParaRPr lang="en-US" kern="0" dirty="0">
              <a:solidFill>
                <a:srgbClr val="15086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5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Traditional Approach to Spam Filtering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828800"/>
            <a:ext cx="6000261" cy="4038599"/>
          </a:xfrm>
        </p:spPr>
        <p:txBody>
          <a:bodyPr>
            <a:noAutofit/>
          </a:bodyPr>
          <a:lstStyle/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Write </a:t>
            </a:r>
            <a:r>
              <a:rPr lang="en-US" dirty="0"/>
              <a:t>a detection algorithm for </a:t>
            </a:r>
            <a:r>
              <a:rPr lang="en-US" dirty="0" smtClean="0"/>
              <a:t>frequently appearing patterns in spams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and update the detection rules until </a:t>
            </a:r>
            <a:r>
              <a:rPr lang="en-US" dirty="0"/>
              <a:t>it is good enough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Detection algorithm likely to be a </a:t>
            </a:r>
            <a:r>
              <a:rPr lang="en-US" dirty="0"/>
              <a:t>long list of complex </a:t>
            </a:r>
            <a:r>
              <a:rPr lang="en-US" dirty="0" smtClean="0"/>
              <a:t>rules</a:t>
            </a:r>
          </a:p>
          <a:p>
            <a:pPr lvl="1"/>
            <a:r>
              <a:rPr lang="en-US" dirty="0" smtClean="0"/>
              <a:t>hard to maintain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33600"/>
            <a:ext cx="5145208" cy="2971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Spam </a:t>
            </a:r>
            <a:r>
              <a:rPr lang="en-US" dirty="0"/>
              <a:t>typically </a:t>
            </a:r>
            <a:r>
              <a:rPr lang="en-US" dirty="0" smtClean="0"/>
              <a:t>uses words or phrases such as </a:t>
            </a:r>
            <a:r>
              <a:rPr lang="en-US" dirty="0"/>
              <a:t>“4U,” “credit card,” “free,” and “amazing”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2776</TotalTime>
  <Words>2607</Words>
  <Application>Microsoft Office PowerPoint</Application>
  <PresentationFormat>Widescreen</PresentationFormat>
  <Paragraphs>582</Paragraphs>
  <Slides>57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Helvetica Light</vt:lpstr>
      <vt:lpstr>Noto Sans Symbols</vt:lpstr>
      <vt:lpstr>Segoe UI Historic</vt:lpstr>
      <vt:lpstr>Times New Roman</vt:lpstr>
      <vt:lpstr>Trebuchet MS</vt:lpstr>
      <vt:lpstr>Office Theme</vt:lpstr>
      <vt:lpstr>Applied Machine Learning SS/SE ZG568 </vt:lpstr>
      <vt:lpstr>Course Content</vt:lpstr>
      <vt:lpstr>Course Content</vt:lpstr>
      <vt:lpstr>Text Books</vt:lpstr>
      <vt:lpstr>Introduction to Machine Learning </vt:lpstr>
      <vt:lpstr>In this segment </vt:lpstr>
      <vt:lpstr>What is Machine Learning (ML)?</vt:lpstr>
      <vt:lpstr>Defining the Learning Tasks</vt:lpstr>
      <vt:lpstr>Traditional Approach to Spam Filtering</vt:lpstr>
      <vt:lpstr>Machine Learning Approach</vt:lpstr>
      <vt:lpstr>A Classic example of ML Task</vt:lpstr>
      <vt:lpstr>More ML Usage Scenarios</vt:lpstr>
      <vt:lpstr>Machine Learning Helps Human Learning</vt:lpstr>
      <vt:lpstr>When to Use Machine Learning</vt:lpstr>
      <vt:lpstr>Where does ML fit in?</vt:lpstr>
      <vt:lpstr> Applications</vt:lpstr>
      <vt:lpstr>In this segment </vt:lpstr>
      <vt:lpstr>Two Classes of Application</vt:lpstr>
      <vt:lpstr>Application Domains</vt:lpstr>
      <vt:lpstr>Example: Classification</vt:lpstr>
      <vt:lpstr>Example: Planning, Control, Problem Solving</vt:lpstr>
      <vt:lpstr>Deep Learning in Headlines</vt:lpstr>
      <vt:lpstr>Breakthrough in Automatic Speech Recognition</vt:lpstr>
      <vt:lpstr>Impact of Deep Learning in Speech Technology</vt:lpstr>
      <vt:lpstr>Visual Question Answering</vt:lpstr>
      <vt:lpstr>Autonomous Car Technology</vt:lpstr>
      <vt:lpstr>Contemporary ML Based Solutions</vt:lpstr>
      <vt:lpstr>Types of Machine Learning </vt:lpstr>
      <vt:lpstr>In this segment </vt:lpstr>
      <vt:lpstr>Types of Learning</vt:lpstr>
      <vt:lpstr>Supervised Learning: Regression</vt:lpstr>
      <vt:lpstr>Supervised Learning: Classification</vt:lpstr>
      <vt:lpstr>Supervised Learning: Classification</vt:lpstr>
      <vt:lpstr>Increasing Feature Dimension</vt:lpstr>
      <vt:lpstr>Example: Supervised Learning Techniques</vt:lpstr>
      <vt:lpstr>Unsupervised Learning</vt:lpstr>
      <vt:lpstr>Example: Unsupervised Learning Techniques</vt:lpstr>
      <vt:lpstr>Data Visualization</vt:lpstr>
      <vt:lpstr>Applications: Unsupervised Learning</vt:lpstr>
      <vt:lpstr>Applications: Unsupervised Learning</vt:lpstr>
      <vt:lpstr>Semisupervised Learning</vt:lpstr>
      <vt:lpstr>Reinforcement Learning</vt:lpstr>
      <vt:lpstr>Types of Learning</vt:lpstr>
      <vt:lpstr>Types of Learning</vt:lpstr>
      <vt:lpstr>Challenges of Machine Learning</vt:lpstr>
      <vt:lpstr>In this segment </vt:lpstr>
      <vt:lpstr>Insufficient Training Data</vt:lpstr>
      <vt:lpstr>Non-representative Training Data</vt:lpstr>
      <vt:lpstr>Data Quality</vt:lpstr>
      <vt:lpstr>Irrelevant Features</vt:lpstr>
      <vt:lpstr>Model Selection</vt:lpstr>
      <vt:lpstr>Testing and Validation</vt:lpstr>
      <vt:lpstr>Cross Validation</vt:lpstr>
      <vt:lpstr>Choice of Hyperparameters</vt:lpstr>
      <vt:lpstr>Testing and Validation</vt:lpstr>
      <vt:lpstr>Testing and Validation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214</cp:revision>
  <dcterms:created xsi:type="dcterms:W3CDTF">2018-10-16T06:13:57Z</dcterms:created>
  <dcterms:modified xsi:type="dcterms:W3CDTF">2021-01-15T05:44:04Z</dcterms:modified>
</cp:coreProperties>
</file>